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24"/>
  </p:notesMasterIdLst>
  <p:handoutMasterIdLst>
    <p:handoutMasterId r:id="rId25"/>
  </p:handoutMasterIdLst>
  <p:sldIdLst>
    <p:sldId id="256" r:id="rId2"/>
    <p:sldId id="296" r:id="rId3"/>
    <p:sldId id="258" r:id="rId4"/>
    <p:sldId id="282" r:id="rId5"/>
    <p:sldId id="297" r:id="rId6"/>
    <p:sldId id="264" r:id="rId7"/>
    <p:sldId id="288" r:id="rId8"/>
    <p:sldId id="289" r:id="rId9"/>
    <p:sldId id="290" r:id="rId10"/>
    <p:sldId id="259" r:id="rId11"/>
    <p:sldId id="262" r:id="rId12"/>
    <p:sldId id="287" r:id="rId13"/>
    <p:sldId id="267" r:id="rId14"/>
    <p:sldId id="269" r:id="rId15"/>
    <p:sldId id="270" r:id="rId16"/>
    <p:sldId id="277" r:id="rId17"/>
    <p:sldId id="279" r:id="rId18"/>
    <p:sldId id="274" r:id="rId19"/>
    <p:sldId id="276" r:id="rId20"/>
    <p:sldId id="272" r:id="rId21"/>
    <p:sldId id="294" r:id="rId22"/>
    <p:sldId id="29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34BA24-1364-4460-824B-CD24BDB40CFE}" v="1" dt="2021-05-26T12:11:01.3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88"/>
    <p:restoredTop sz="93469"/>
  </p:normalViewPr>
  <p:slideViewPr>
    <p:cSldViewPr snapToGrid="0" snapToObjects="1">
      <p:cViewPr>
        <p:scale>
          <a:sx n="62" d="100"/>
          <a:sy n="62" d="100"/>
        </p:scale>
        <p:origin x="916"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Byrd" userId="60a988398652fef0" providerId="LiveId" clId="{AA34BA24-1364-4460-824B-CD24BDB40CFE}"/>
    <pc:docChg chg="undo custSel addSld delSld modSld">
      <pc:chgData name="Robert Byrd" userId="60a988398652fef0" providerId="LiveId" clId="{AA34BA24-1364-4460-824B-CD24BDB40CFE}" dt="2021-05-26T12:14:38.951" v="738" actId="2696"/>
      <pc:docMkLst>
        <pc:docMk/>
      </pc:docMkLst>
      <pc:sldChg chg="modSp mod">
        <pc:chgData name="Robert Byrd" userId="60a988398652fef0" providerId="LiveId" clId="{AA34BA24-1364-4460-824B-CD24BDB40CFE}" dt="2021-05-25T12:20:59.497" v="377" actId="313"/>
        <pc:sldMkLst>
          <pc:docMk/>
          <pc:sldMk cId="3121259719" sldId="258"/>
        </pc:sldMkLst>
        <pc:spChg chg="mod">
          <ac:chgData name="Robert Byrd" userId="60a988398652fef0" providerId="LiveId" clId="{AA34BA24-1364-4460-824B-CD24BDB40CFE}" dt="2021-05-25T12:20:59.497" v="377" actId="313"/>
          <ac:spMkLst>
            <pc:docMk/>
            <pc:sldMk cId="3121259719" sldId="258"/>
            <ac:spMk id="3" creationId="{00000000-0000-0000-0000-000000000000}"/>
          </ac:spMkLst>
        </pc:spChg>
      </pc:sldChg>
      <pc:sldChg chg="modSp mod">
        <pc:chgData name="Robert Byrd" userId="60a988398652fef0" providerId="LiveId" clId="{AA34BA24-1364-4460-824B-CD24BDB40CFE}" dt="2021-05-25T12:58:49.046" v="582" actId="6549"/>
        <pc:sldMkLst>
          <pc:docMk/>
          <pc:sldMk cId="2557028092" sldId="267"/>
        </pc:sldMkLst>
        <pc:spChg chg="mod">
          <ac:chgData name="Robert Byrd" userId="60a988398652fef0" providerId="LiveId" clId="{AA34BA24-1364-4460-824B-CD24BDB40CFE}" dt="2021-05-25T12:58:12.699" v="572" actId="14100"/>
          <ac:spMkLst>
            <pc:docMk/>
            <pc:sldMk cId="2557028092" sldId="267"/>
            <ac:spMk id="2" creationId="{00000000-0000-0000-0000-000000000000}"/>
          </ac:spMkLst>
        </pc:spChg>
        <pc:spChg chg="mod">
          <ac:chgData name="Robert Byrd" userId="60a988398652fef0" providerId="LiveId" clId="{AA34BA24-1364-4460-824B-CD24BDB40CFE}" dt="2021-05-25T12:58:49.046" v="582" actId="6549"/>
          <ac:spMkLst>
            <pc:docMk/>
            <pc:sldMk cId="2557028092" sldId="267"/>
            <ac:spMk id="3" creationId="{00000000-0000-0000-0000-000000000000}"/>
          </ac:spMkLst>
        </pc:spChg>
      </pc:sldChg>
      <pc:sldChg chg="del">
        <pc:chgData name="Robert Byrd" userId="60a988398652fef0" providerId="LiveId" clId="{AA34BA24-1364-4460-824B-CD24BDB40CFE}" dt="2021-05-26T12:14:38.951" v="738" actId="2696"/>
        <pc:sldMkLst>
          <pc:docMk/>
          <pc:sldMk cId="4147339038" sldId="283"/>
        </pc:sldMkLst>
      </pc:sldChg>
      <pc:sldChg chg="del">
        <pc:chgData name="Robert Byrd" userId="60a988398652fef0" providerId="LiveId" clId="{AA34BA24-1364-4460-824B-CD24BDB40CFE}" dt="2021-05-25T12:48:15.979" v="514" actId="47"/>
        <pc:sldMkLst>
          <pc:docMk/>
          <pc:sldMk cId="1418424351" sldId="291"/>
        </pc:sldMkLst>
      </pc:sldChg>
      <pc:sldChg chg="del">
        <pc:chgData name="Robert Byrd" userId="60a988398652fef0" providerId="LiveId" clId="{AA34BA24-1364-4460-824B-CD24BDB40CFE}" dt="2021-05-25T12:48:20.207" v="515" actId="47"/>
        <pc:sldMkLst>
          <pc:docMk/>
          <pc:sldMk cId="370251267" sldId="292"/>
        </pc:sldMkLst>
      </pc:sldChg>
      <pc:sldChg chg="del">
        <pc:chgData name="Robert Byrd" userId="60a988398652fef0" providerId="LiveId" clId="{AA34BA24-1364-4460-824B-CD24BDB40CFE}" dt="2021-05-25T12:48:23.584" v="516" actId="47"/>
        <pc:sldMkLst>
          <pc:docMk/>
          <pc:sldMk cId="2371878444" sldId="293"/>
        </pc:sldMkLst>
      </pc:sldChg>
      <pc:sldChg chg="modSp mod">
        <pc:chgData name="Robert Byrd" userId="60a988398652fef0" providerId="LiveId" clId="{AA34BA24-1364-4460-824B-CD24BDB40CFE}" dt="2021-05-25T12:44:42.172" v="513" actId="20577"/>
        <pc:sldMkLst>
          <pc:docMk/>
          <pc:sldMk cId="1026921034" sldId="294"/>
        </pc:sldMkLst>
        <pc:spChg chg="mod">
          <ac:chgData name="Robert Byrd" userId="60a988398652fef0" providerId="LiveId" clId="{AA34BA24-1364-4460-824B-CD24BDB40CFE}" dt="2021-05-25T12:44:42.172" v="513" actId="20577"/>
          <ac:spMkLst>
            <pc:docMk/>
            <pc:sldMk cId="1026921034" sldId="294"/>
            <ac:spMk id="3" creationId="{00000000-0000-0000-0000-000000000000}"/>
          </ac:spMkLst>
        </pc:spChg>
      </pc:sldChg>
      <pc:sldChg chg="modSp new mod">
        <pc:chgData name="Robert Byrd" userId="60a988398652fef0" providerId="LiveId" clId="{AA34BA24-1364-4460-824B-CD24BDB40CFE}" dt="2021-05-25T12:51:07.034" v="535" actId="20577"/>
        <pc:sldMkLst>
          <pc:docMk/>
          <pc:sldMk cId="2088935813" sldId="296"/>
        </pc:sldMkLst>
        <pc:spChg chg="mod">
          <ac:chgData name="Robert Byrd" userId="60a988398652fef0" providerId="LiveId" clId="{AA34BA24-1364-4460-824B-CD24BDB40CFE}" dt="2021-05-25T12:16:13.160" v="278" actId="14100"/>
          <ac:spMkLst>
            <pc:docMk/>
            <pc:sldMk cId="2088935813" sldId="296"/>
            <ac:spMk id="2" creationId="{0A1F3E25-5F54-4D11-8C8F-EC7B5CDD2B09}"/>
          </ac:spMkLst>
        </pc:spChg>
        <pc:spChg chg="mod">
          <ac:chgData name="Robert Byrd" userId="60a988398652fef0" providerId="LiveId" clId="{AA34BA24-1364-4460-824B-CD24BDB40CFE}" dt="2021-05-25T12:51:07.034" v="535" actId="20577"/>
          <ac:spMkLst>
            <pc:docMk/>
            <pc:sldMk cId="2088935813" sldId="296"/>
            <ac:spMk id="3" creationId="{EAD86EB4-17A4-4A9C-8BD2-3460F98D5ED4}"/>
          </ac:spMkLst>
        </pc:spChg>
      </pc:sldChg>
      <pc:sldChg chg="delSp modSp mod">
        <pc:chgData name="Robert Byrd" userId="60a988398652fef0" providerId="LiveId" clId="{AA34BA24-1364-4460-824B-CD24BDB40CFE}" dt="2021-05-26T12:14:04.786" v="737" actId="20577"/>
        <pc:sldMkLst>
          <pc:docMk/>
          <pc:sldMk cId="2240567457" sldId="297"/>
        </pc:sldMkLst>
        <pc:spChg chg="mod">
          <ac:chgData name="Robert Byrd" userId="60a988398652fef0" providerId="LiveId" clId="{AA34BA24-1364-4460-824B-CD24BDB40CFE}" dt="2021-05-26T12:12:14.628" v="607" actId="20577"/>
          <ac:spMkLst>
            <pc:docMk/>
            <pc:sldMk cId="2240567457" sldId="297"/>
            <ac:spMk id="5" creationId="{DA1A3FF7-4225-294F-B8B9-570D6A0588BF}"/>
          </ac:spMkLst>
        </pc:spChg>
        <pc:spChg chg="mod">
          <ac:chgData name="Robert Byrd" userId="60a988398652fef0" providerId="LiveId" clId="{AA34BA24-1364-4460-824B-CD24BDB40CFE}" dt="2021-05-26T12:14:04.786" v="737" actId="20577"/>
          <ac:spMkLst>
            <pc:docMk/>
            <pc:sldMk cId="2240567457" sldId="297"/>
            <ac:spMk id="6" creationId="{88FE1E81-2223-714D-A75A-4632AE27B250}"/>
          </ac:spMkLst>
        </pc:spChg>
        <pc:spChg chg="del mod">
          <ac:chgData name="Robert Byrd" userId="60a988398652fef0" providerId="LiveId" clId="{AA34BA24-1364-4460-824B-CD24BDB40CFE}" dt="2021-05-26T12:13:22.051" v="718" actId="478"/>
          <ac:spMkLst>
            <pc:docMk/>
            <pc:sldMk cId="2240567457" sldId="297"/>
            <ac:spMk id="9" creationId="{3B4E08E4-8035-6D44-B229-DFAEA5D1D59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F51DA78-1822-2D4E-9DA4-40F1F9CFC60D}" type="datetimeFigureOut">
              <a:rPr lang="en-US" smtClean="0"/>
              <a:t>5/26/2021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A317974-BA47-D643-B5F5-49E3EFB867C6}" type="slidenum">
              <a:rPr lang="en-US" smtClean="0"/>
              <a:t>‹#›</a:t>
            </a:fld>
            <a:endParaRPr lang="en-US"/>
          </a:p>
        </p:txBody>
      </p:sp>
    </p:spTree>
    <p:extLst>
      <p:ext uri="{BB962C8B-B14F-4D97-AF65-F5344CB8AC3E}">
        <p14:creationId xmlns:p14="http://schemas.microsoft.com/office/powerpoint/2010/main" val="135982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DEBA6F-6E90-3742-B373-0F046AD9E3F8}" type="datetimeFigureOut">
              <a:rPr lang="en-US" smtClean="0"/>
              <a:t>5/26/2021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9A7EFC-36D8-1B4C-A133-FABCCCBE818E}" type="slidenum">
              <a:rPr lang="en-US" smtClean="0"/>
              <a:t>‹#›</a:t>
            </a:fld>
            <a:endParaRPr lang="en-US"/>
          </a:p>
        </p:txBody>
      </p:sp>
    </p:spTree>
    <p:extLst>
      <p:ext uri="{BB962C8B-B14F-4D97-AF65-F5344CB8AC3E}">
        <p14:creationId xmlns:p14="http://schemas.microsoft.com/office/powerpoint/2010/main" val="39481461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1</a:t>
            </a:fld>
            <a:endParaRPr lang="en-US"/>
          </a:p>
        </p:txBody>
      </p:sp>
    </p:spTree>
    <p:extLst>
      <p:ext uri="{BB962C8B-B14F-4D97-AF65-F5344CB8AC3E}">
        <p14:creationId xmlns:p14="http://schemas.microsoft.com/office/powerpoint/2010/main" val="1536567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what</a:t>
            </a:r>
            <a:r>
              <a:rPr lang="en-US" baseline="0" dirty="0"/>
              <a:t> we are doing, we have to understand what EJI is and what they believe. </a:t>
            </a:r>
            <a:endParaRPr lang="en-US" dirty="0"/>
          </a:p>
        </p:txBody>
      </p:sp>
      <p:sp>
        <p:nvSpPr>
          <p:cNvPr id="4" name="Slide Number Placeholder 3"/>
          <p:cNvSpPr>
            <a:spLocks noGrp="1"/>
          </p:cNvSpPr>
          <p:nvPr>
            <p:ph type="sldNum" sz="quarter" idx="10"/>
          </p:nvPr>
        </p:nvSpPr>
        <p:spPr/>
        <p:txBody>
          <a:bodyPr/>
          <a:lstStyle/>
          <a:p>
            <a:fld id="{DE9A7EFC-36D8-1B4C-A133-FABCCCBE818E}" type="slidenum">
              <a:rPr lang="en-US" smtClean="0"/>
              <a:t>3</a:t>
            </a:fld>
            <a:endParaRPr lang="en-US"/>
          </a:p>
        </p:txBody>
      </p:sp>
    </p:spTree>
    <p:extLst>
      <p:ext uri="{BB962C8B-B14F-4D97-AF65-F5344CB8AC3E}">
        <p14:creationId xmlns:p14="http://schemas.microsoft.com/office/powerpoint/2010/main" val="70601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EJI’s mission. </a:t>
            </a:r>
          </a:p>
        </p:txBody>
      </p:sp>
      <p:sp>
        <p:nvSpPr>
          <p:cNvPr id="4" name="Slide Number Placeholder 3"/>
          <p:cNvSpPr>
            <a:spLocks noGrp="1"/>
          </p:cNvSpPr>
          <p:nvPr>
            <p:ph type="sldNum" sz="quarter" idx="10"/>
          </p:nvPr>
        </p:nvSpPr>
        <p:spPr/>
        <p:txBody>
          <a:bodyPr/>
          <a:lstStyle/>
          <a:p>
            <a:fld id="{DE9A7EFC-36D8-1B4C-A133-FABCCCBE818E}" type="slidenum">
              <a:rPr lang="en-US" smtClean="0"/>
              <a:t>4</a:t>
            </a:fld>
            <a:endParaRPr lang="en-US"/>
          </a:p>
        </p:txBody>
      </p:sp>
    </p:spTree>
    <p:extLst>
      <p:ext uri="{BB962C8B-B14F-4D97-AF65-F5344CB8AC3E}">
        <p14:creationId xmlns:p14="http://schemas.microsoft.com/office/powerpoint/2010/main" val="2633330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Bryan Stevenson</a:t>
            </a:r>
            <a:r>
              <a:rPr lang="en-US" baseline="0" dirty="0"/>
              <a:t> says it best, so I’ll let him describe the importance of the work. (5 minutes)</a:t>
            </a:r>
            <a:endParaRPr lang="en-US" dirty="0"/>
          </a:p>
        </p:txBody>
      </p:sp>
      <p:sp>
        <p:nvSpPr>
          <p:cNvPr id="4" name="Slide Number Placeholder 3"/>
          <p:cNvSpPr>
            <a:spLocks noGrp="1"/>
          </p:cNvSpPr>
          <p:nvPr>
            <p:ph type="sldNum" sz="quarter" idx="10"/>
          </p:nvPr>
        </p:nvSpPr>
        <p:spPr/>
        <p:txBody>
          <a:bodyPr/>
          <a:lstStyle/>
          <a:p>
            <a:fld id="{DE9A7EFC-36D8-1B4C-A133-FABCCCBE818E}" type="slidenum">
              <a:rPr lang="en-US" smtClean="0"/>
              <a:t>5</a:t>
            </a:fld>
            <a:endParaRPr lang="en-US"/>
          </a:p>
        </p:txBody>
      </p:sp>
    </p:spTree>
    <p:extLst>
      <p:ext uri="{BB962C8B-B14F-4D97-AF65-F5344CB8AC3E}">
        <p14:creationId xmlns:p14="http://schemas.microsoft.com/office/powerpoint/2010/main" val="1426456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A7EFC-36D8-1B4C-A133-FABCCCBE818E}" type="slidenum">
              <a:rPr lang="en-US" smtClean="0"/>
              <a:t>6</a:t>
            </a:fld>
            <a:endParaRPr lang="en-US"/>
          </a:p>
        </p:txBody>
      </p:sp>
    </p:spTree>
    <p:extLst>
      <p:ext uri="{BB962C8B-B14F-4D97-AF65-F5344CB8AC3E}">
        <p14:creationId xmlns:p14="http://schemas.microsoft.com/office/powerpoint/2010/main" val="3182143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7</a:t>
            </a:fld>
            <a:endParaRPr lang="en-US"/>
          </a:p>
        </p:txBody>
      </p:sp>
    </p:spTree>
    <p:extLst>
      <p:ext uri="{BB962C8B-B14F-4D97-AF65-F5344CB8AC3E}">
        <p14:creationId xmlns:p14="http://schemas.microsoft.com/office/powerpoint/2010/main" val="3719030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8</a:t>
            </a:fld>
            <a:endParaRPr lang="en-US"/>
          </a:p>
        </p:txBody>
      </p:sp>
    </p:spTree>
    <p:extLst>
      <p:ext uri="{BB962C8B-B14F-4D97-AF65-F5344CB8AC3E}">
        <p14:creationId xmlns:p14="http://schemas.microsoft.com/office/powerpoint/2010/main" val="459190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9</a:t>
            </a:fld>
            <a:endParaRPr lang="en-US"/>
          </a:p>
        </p:txBody>
      </p:sp>
    </p:spTree>
    <p:extLst>
      <p:ext uri="{BB962C8B-B14F-4D97-AF65-F5344CB8AC3E}">
        <p14:creationId xmlns:p14="http://schemas.microsoft.com/office/powerpoint/2010/main" val="2538580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main</a:t>
            </a:r>
            <a:r>
              <a:rPr lang="en-US" baseline="0" dirty="0"/>
              <a:t> projects with EJI that we will discuss in a little more depth; between these projects are community-building events, educational opportunities, and ways to engage a diversity of community members, including an essay contest for high-</a:t>
            </a:r>
            <a:r>
              <a:rPr lang="en-US" baseline="0" dirty="0" err="1"/>
              <a:t>schoolers</a:t>
            </a:r>
            <a:r>
              <a:rPr lang="en-US" baseline="0" dirty="0"/>
              <a:t>.	</a:t>
            </a:r>
            <a:endParaRPr lang="en-US" dirty="0"/>
          </a:p>
        </p:txBody>
      </p:sp>
      <p:sp>
        <p:nvSpPr>
          <p:cNvPr id="4" name="Slide Number Placeholder 3"/>
          <p:cNvSpPr>
            <a:spLocks noGrp="1"/>
          </p:cNvSpPr>
          <p:nvPr>
            <p:ph type="sldNum" sz="quarter" idx="10"/>
          </p:nvPr>
        </p:nvSpPr>
        <p:spPr/>
        <p:txBody>
          <a:bodyPr/>
          <a:lstStyle/>
          <a:p>
            <a:fld id="{DE9A7EFC-36D8-1B4C-A133-FABCCCBE818E}" type="slidenum">
              <a:rPr lang="en-US" smtClean="0"/>
              <a:t>10</a:t>
            </a:fld>
            <a:endParaRPr lang="en-US"/>
          </a:p>
        </p:txBody>
      </p:sp>
    </p:spTree>
    <p:extLst>
      <p:ext uri="{BB962C8B-B14F-4D97-AF65-F5344CB8AC3E}">
        <p14:creationId xmlns:p14="http://schemas.microsoft.com/office/powerpoint/2010/main" val="172143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December 2020 we submitted our proposal to EJI for soil collection. They will send us the jars and we are planning for soil collection this summer, along with a ceremony and a local exhibit to honor the lives of those killed. </a:t>
            </a:r>
            <a:endParaRPr lang="en-US" dirty="0"/>
          </a:p>
        </p:txBody>
      </p:sp>
      <p:sp>
        <p:nvSpPr>
          <p:cNvPr id="4" name="Slide Number Placeholder 3"/>
          <p:cNvSpPr>
            <a:spLocks noGrp="1"/>
          </p:cNvSpPr>
          <p:nvPr>
            <p:ph type="sldNum" sz="quarter" idx="10"/>
          </p:nvPr>
        </p:nvSpPr>
        <p:spPr/>
        <p:txBody>
          <a:bodyPr/>
          <a:lstStyle/>
          <a:p>
            <a:fld id="{DE9A7EFC-36D8-1B4C-A133-FABCCCBE818E}" type="slidenum">
              <a:rPr lang="en-US" smtClean="0"/>
              <a:t>11</a:t>
            </a:fld>
            <a:endParaRPr lang="en-US"/>
          </a:p>
        </p:txBody>
      </p:sp>
    </p:spTree>
    <p:extLst>
      <p:ext uri="{BB962C8B-B14F-4D97-AF65-F5344CB8AC3E}">
        <p14:creationId xmlns:p14="http://schemas.microsoft.com/office/powerpoint/2010/main" val="4189824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-EJI funds the historical marker (several thousand dollars); we have to find a space,</a:t>
            </a:r>
            <a:r>
              <a:rPr lang="en-US" baseline="0" dirty="0"/>
              <a:t> dig a hole, and pour concrete. </a:t>
            </a:r>
          </a:p>
          <a:p>
            <a:r>
              <a:rPr lang="en-US" baseline="0" dirty="0"/>
              <a:t>-We will have another ceremony. </a:t>
            </a:r>
          </a:p>
          <a:p>
            <a:r>
              <a:rPr lang="en-US" baseline="0" dirty="0"/>
              <a:t>-There are lots of considerations here, such as location and neutralizing resistance to this effort.</a:t>
            </a:r>
            <a:endParaRPr lang="en-US" dirty="0"/>
          </a:p>
        </p:txBody>
      </p:sp>
      <p:sp>
        <p:nvSpPr>
          <p:cNvPr id="4" name="Slide Number Placeholder 3"/>
          <p:cNvSpPr>
            <a:spLocks noGrp="1"/>
          </p:cNvSpPr>
          <p:nvPr>
            <p:ph type="sldNum" sz="quarter" idx="10"/>
          </p:nvPr>
        </p:nvSpPr>
        <p:spPr/>
        <p:txBody>
          <a:bodyPr/>
          <a:lstStyle/>
          <a:p>
            <a:fld id="{DE9A7EFC-36D8-1B4C-A133-FABCCCBE818E}" type="slidenum">
              <a:rPr lang="en-US" smtClean="0"/>
              <a:t>12</a:t>
            </a:fld>
            <a:endParaRPr lang="en-US"/>
          </a:p>
        </p:txBody>
      </p:sp>
    </p:spTree>
    <p:extLst>
      <p:ext uri="{BB962C8B-B14F-4D97-AF65-F5344CB8AC3E}">
        <p14:creationId xmlns:p14="http://schemas.microsoft.com/office/powerpoint/2010/main" val="3084080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clip of Bryan Stevenson with Oprah</a:t>
            </a:r>
            <a:r>
              <a:rPr lang="en-US" baseline="0" dirty="0"/>
              <a:t> at the memorial. (2 minutes)</a:t>
            </a:r>
            <a:endParaRPr lang="en-US" dirty="0"/>
          </a:p>
        </p:txBody>
      </p:sp>
      <p:sp>
        <p:nvSpPr>
          <p:cNvPr id="4" name="Slide Number Placeholder 3"/>
          <p:cNvSpPr>
            <a:spLocks noGrp="1"/>
          </p:cNvSpPr>
          <p:nvPr>
            <p:ph type="sldNum" sz="quarter" idx="10"/>
          </p:nvPr>
        </p:nvSpPr>
        <p:spPr/>
        <p:txBody>
          <a:bodyPr/>
          <a:lstStyle/>
          <a:p>
            <a:fld id="{DE9A7EFC-36D8-1B4C-A133-FABCCCBE818E}" type="slidenum">
              <a:rPr lang="en-US" smtClean="0"/>
              <a:t>13</a:t>
            </a:fld>
            <a:endParaRPr lang="en-US"/>
          </a:p>
        </p:txBody>
      </p:sp>
    </p:spTree>
    <p:extLst>
      <p:ext uri="{BB962C8B-B14F-4D97-AF65-F5344CB8AC3E}">
        <p14:creationId xmlns:p14="http://schemas.microsoft.com/office/powerpoint/2010/main" val="953310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14</a:t>
            </a:fld>
            <a:endParaRPr lang="en-US"/>
          </a:p>
        </p:txBody>
      </p:sp>
    </p:spTree>
    <p:extLst>
      <p:ext uri="{BB962C8B-B14F-4D97-AF65-F5344CB8AC3E}">
        <p14:creationId xmlns:p14="http://schemas.microsoft.com/office/powerpoint/2010/main" val="539946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15</a:t>
            </a:fld>
            <a:endParaRPr lang="en-US"/>
          </a:p>
        </p:txBody>
      </p:sp>
    </p:spTree>
    <p:extLst>
      <p:ext uri="{BB962C8B-B14F-4D97-AF65-F5344CB8AC3E}">
        <p14:creationId xmlns:p14="http://schemas.microsoft.com/office/powerpoint/2010/main" val="2788097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16</a:t>
            </a:fld>
            <a:endParaRPr lang="en-US"/>
          </a:p>
        </p:txBody>
      </p:sp>
    </p:spTree>
    <p:extLst>
      <p:ext uri="{BB962C8B-B14F-4D97-AF65-F5344CB8AC3E}">
        <p14:creationId xmlns:p14="http://schemas.microsoft.com/office/powerpoint/2010/main" val="1243365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17</a:t>
            </a:fld>
            <a:endParaRPr lang="en-US"/>
          </a:p>
        </p:txBody>
      </p:sp>
    </p:spTree>
    <p:extLst>
      <p:ext uri="{BB962C8B-B14F-4D97-AF65-F5344CB8AC3E}">
        <p14:creationId xmlns:p14="http://schemas.microsoft.com/office/powerpoint/2010/main" val="726011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18</a:t>
            </a:fld>
            <a:endParaRPr lang="en-US"/>
          </a:p>
        </p:txBody>
      </p:sp>
    </p:spTree>
    <p:extLst>
      <p:ext uri="{BB962C8B-B14F-4D97-AF65-F5344CB8AC3E}">
        <p14:creationId xmlns:p14="http://schemas.microsoft.com/office/powerpoint/2010/main" val="3941846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19</a:t>
            </a:fld>
            <a:endParaRPr lang="en-US"/>
          </a:p>
        </p:txBody>
      </p:sp>
    </p:spTree>
    <p:extLst>
      <p:ext uri="{BB962C8B-B14F-4D97-AF65-F5344CB8AC3E}">
        <p14:creationId xmlns:p14="http://schemas.microsoft.com/office/powerpoint/2010/main" val="2574601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20</a:t>
            </a:fld>
            <a:endParaRPr lang="en-US"/>
          </a:p>
        </p:txBody>
      </p:sp>
    </p:spTree>
    <p:extLst>
      <p:ext uri="{BB962C8B-B14F-4D97-AF65-F5344CB8AC3E}">
        <p14:creationId xmlns:p14="http://schemas.microsoft.com/office/powerpoint/2010/main" val="1389433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Ceremony will honor</a:t>
            </a:r>
            <a:r>
              <a:rPr lang="en-US" baseline="0" dirty="0"/>
              <a:t> all three lives; the actual soil collection will be done in very intimate group. </a:t>
            </a:r>
          </a:p>
          <a:p>
            <a:pPr marL="171450" indent="-171450">
              <a:buFontTx/>
              <a:buChar char="-"/>
            </a:pPr>
            <a:r>
              <a:rPr lang="en-US" dirty="0"/>
              <a:t>We</a:t>
            </a:r>
            <a:r>
              <a:rPr lang="en-US" baseline="0" dirty="0"/>
              <a:t> have a wealth of historical knowledge in this community, and we would like to share more about the lives that were lost to lynching and the historical context around those murders. </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E9A7EFC-36D8-1B4C-A133-FABCCCBE818E}" type="slidenum">
              <a:rPr lang="en-US" smtClean="0"/>
              <a:t>21</a:t>
            </a:fld>
            <a:endParaRPr lang="en-US"/>
          </a:p>
        </p:txBody>
      </p:sp>
    </p:spTree>
    <p:extLst>
      <p:ext uri="{BB962C8B-B14F-4D97-AF65-F5344CB8AC3E}">
        <p14:creationId xmlns:p14="http://schemas.microsoft.com/office/powerpoint/2010/main" val="1225295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9A7EFC-36D8-1B4C-A133-FABCCCBE818E}" type="slidenum">
              <a:rPr lang="en-US" smtClean="0"/>
              <a:t>22</a:t>
            </a:fld>
            <a:endParaRPr lang="en-US"/>
          </a:p>
        </p:txBody>
      </p:sp>
    </p:spTree>
    <p:extLst>
      <p:ext uri="{BB962C8B-B14F-4D97-AF65-F5344CB8AC3E}">
        <p14:creationId xmlns:p14="http://schemas.microsoft.com/office/powerpoint/2010/main" val="1805275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1A0C47-018D-4460-B945-BFF7981B6CA6}" type="datetimeFigureOut">
              <a:rPr lang="en-US" smtClean="0"/>
              <a:t>5/26/2021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1A0C47-018D-4460-B945-BFF7981B6CA6}" type="datetimeFigureOut">
              <a:rPr lang="en-US" smtClean="0"/>
              <a:t>5/26/2021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1A0C47-018D-4460-B945-BFF7981B6CA6}" type="datetimeFigureOut">
              <a:rPr lang="en-US" smtClean="0"/>
              <a:t>5/26/2021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1A0C47-018D-4460-B945-BFF7981B6CA6}" type="datetimeFigureOut">
              <a:rPr lang="en-US" smtClean="0"/>
              <a:t>5/26/2021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51A0C47-018D-4460-B945-BFF7981B6CA6}" type="datetimeFigureOut">
              <a:rPr lang="en-US" smtClean="0"/>
              <a:t>5/26/2021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51A0C47-018D-4460-B945-BFF7981B6CA6}" type="datetimeFigureOut">
              <a:rPr lang="en-US" smtClean="0"/>
              <a:t>5/26/2021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1A0C47-018D-4460-B945-BFF7981B6CA6}" type="datetimeFigureOut">
              <a:rPr lang="en-US" smtClean="0"/>
              <a:t>5/26/2021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5/26/2021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51A0C47-018D-4460-B945-BFF7981B6CA6}" type="datetimeFigureOut">
              <a:rPr lang="en-US" smtClean="0"/>
              <a:t>5/26/2021</a:t>
            </a:fld>
            <a:endParaRPr lang="en-US"/>
          </a:p>
        </p:txBody>
      </p:sp>
      <p:sp>
        <p:nvSpPr>
          <p:cNvPr id="9" name="Slide Number Placeholder 8"/>
          <p:cNvSpPr>
            <a:spLocks noGrp="1"/>
          </p:cNvSpPr>
          <p:nvPr>
            <p:ph type="sldNum" sz="quarter" idx="11"/>
          </p:nvPr>
        </p:nvSpPr>
        <p:spPr/>
        <p:txBody>
          <a:bodyPr/>
          <a:lstStyle/>
          <a:p>
            <a:fld id="{9C1F5A0A-F6FC-4FFD-9B49-0DA8697211D9}"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1A0C47-018D-4460-B945-BFF7981B6CA6}" type="datetimeFigureOut">
              <a:rPr lang="en-US" smtClean="0"/>
              <a:t>5/26/2021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1A0C47-018D-4460-B945-BFF7981B6CA6}" type="datetimeFigureOut">
              <a:rPr lang="en-US" smtClean="0"/>
              <a:t>5/26/2021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C1F5A0A-F6FC-4FFD-9B49-0DA8697211D9}"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651A0C47-018D-4460-B945-BFF7981B6CA6}" type="datetimeFigureOut">
              <a:rPr lang="en-US" smtClean="0"/>
              <a:t>5/26/2021</a:t>
            </a:fld>
            <a:endParaRPr lang="en-US"/>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HHY_4f5nds&amp;feature=youtu.be"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BzFN9gKsf28"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5944" y="875214"/>
            <a:ext cx="5003074" cy="4715516"/>
          </a:xfrm>
        </p:spPr>
        <p:txBody>
          <a:bodyPr/>
          <a:lstStyle/>
          <a:p>
            <a:br>
              <a:rPr lang="en-US" sz="5400" b="1" dirty="0"/>
            </a:br>
            <a:r>
              <a:rPr lang="en-US" sz="5400" b="1" dirty="0"/>
              <a:t>Alamance County Community Remembrance Coalition</a:t>
            </a:r>
            <a:br>
              <a:rPr lang="en-US" sz="5400" dirty="0"/>
            </a:br>
            <a:endParaRPr lang="en-US" sz="3200" dirty="0"/>
          </a:p>
        </p:txBody>
      </p:sp>
      <p:pic>
        <p:nvPicPr>
          <p:cNvPr id="7" name="Content Placeholder 3" descr="IMG_2283.JPG">
            <a:extLst>
              <a:ext uri="{FF2B5EF4-FFF2-40B4-BE49-F238E27FC236}">
                <a16:creationId xmlns:a16="http://schemas.microsoft.com/office/drawing/2014/main" id="{F66A4FC1-C363-D045-B6B6-6C23218E7A5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5335" t="12546" b="18825"/>
          <a:stretch/>
        </p:blipFill>
        <p:spPr>
          <a:xfrm rot="5400000">
            <a:off x="3802618" y="1547677"/>
            <a:ext cx="6920119" cy="3762645"/>
          </a:xfrm>
          <a:prstGeom prst="rect">
            <a:avLst/>
          </a:prstGeom>
        </p:spPr>
      </p:pic>
    </p:spTree>
    <p:extLst>
      <p:ext uri="{BB962C8B-B14F-4D97-AF65-F5344CB8AC3E}">
        <p14:creationId xmlns:p14="http://schemas.microsoft.com/office/powerpoint/2010/main" val="1423297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F3E25-5F54-4D11-8C8F-EC7B5CDD2B09}"/>
              </a:ext>
            </a:extLst>
          </p:cNvPr>
          <p:cNvSpPr>
            <a:spLocks noGrp="1"/>
          </p:cNvSpPr>
          <p:nvPr>
            <p:ph type="title"/>
          </p:nvPr>
        </p:nvSpPr>
        <p:spPr>
          <a:xfrm>
            <a:off x="457200" y="159249"/>
            <a:ext cx="7620000" cy="950360"/>
          </a:xfrm>
        </p:spPr>
        <p:txBody>
          <a:bodyPr/>
          <a:lstStyle/>
          <a:p>
            <a:r>
              <a:rPr lang="en-US" dirty="0"/>
              <a:t>About the Coalition</a:t>
            </a:r>
          </a:p>
        </p:txBody>
      </p:sp>
      <p:sp>
        <p:nvSpPr>
          <p:cNvPr id="3" name="Content Placeholder 2">
            <a:extLst>
              <a:ext uri="{FF2B5EF4-FFF2-40B4-BE49-F238E27FC236}">
                <a16:creationId xmlns:a16="http://schemas.microsoft.com/office/drawing/2014/main" id="{EAD86EB4-17A4-4A9C-8BD2-3460F98D5ED4}"/>
              </a:ext>
            </a:extLst>
          </p:cNvPr>
          <p:cNvSpPr>
            <a:spLocks noGrp="1"/>
          </p:cNvSpPr>
          <p:nvPr>
            <p:ph idx="1"/>
          </p:nvPr>
        </p:nvSpPr>
        <p:spPr>
          <a:xfrm>
            <a:off x="457200" y="1158410"/>
            <a:ext cx="7620000" cy="5252663"/>
          </a:xfrm>
        </p:spPr>
        <p:txBody>
          <a:bodyPr>
            <a:normAutofit fontScale="92500" lnSpcReduction="20000"/>
          </a:bodyPr>
          <a:lstStyle/>
          <a:p>
            <a:pPr marL="114300" indent="0">
              <a:buNone/>
            </a:pPr>
            <a:r>
              <a:rPr lang="en-US" dirty="0"/>
              <a:t>Formed in late 2019 after a visit to the </a:t>
            </a:r>
            <a:r>
              <a:rPr lang="en-US" b="1" dirty="0"/>
              <a:t>Equal Justice Initiative</a:t>
            </a:r>
            <a:r>
              <a:rPr lang="en-US" dirty="0"/>
              <a:t> in Montgomery, Alabama (www.eji.org):</a:t>
            </a:r>
          </a:p>
          <a:p>
            <a:pPr lvl="1"/>
            <a:r>
              <a:rPr lang="en-US" sz="2200" dirty="0"/>
              <a:t>The Legacy Museum: From Enslavement to Mass Incarceration</a:t>
            </a:r>
          </a:p>
          <a:p>
            <a:pPr lvl="1"/>
            <a:r>
              <a:rPr lang="en-US" sz="2200" dirty="0"/>
              <a:t>National Memorial for Peace and Justice</a:t>
            </a:r>
          </a:p>
          <a:p>
            <a:pPr lvl="1"/>
            <a:r>
              <a:rPr lang="en-US" sz="2200" dirty="0"/>
              <a:t>Community Remembrance Project</a:t>
            </a:r>
          </a:p>
          <a:p>
            <a:pPr marL="411480" lvl="1" indent="0">
              <a:buNone/>
            </a:pPr>
            <a:endParaRPr lang="en-US" sz="2200" dirty="0"/>
          </a:p>
          <a:p>
            <a:pPr marL="114300" indent="0">
              <a:buNone/>
            </a:pPr>
            <a:r>
              <a:rPr lang="en-US" dirty="0"/>
              <a:t>An interracial group of about 20 people who live in and around Alamance County, NC, who are committed to racial justice in our county, representing many local social and racial justice groups.</a:t>
            </a:r>
          </a:p>
          <a:p>
            <a:pPr lvl="1"/>
            <a:endParaRPr lang="en-US" dirty="0"/>
          </a:p>
          <a:p>
            <a:pPr marL="114300" indent="0" fontAlgn="base">
              <a:buNone/>
            </a:pPr>
            <a:r>
              <a:rPr lang="en-US" b="1" dirty="0"/>
              <a:t>Mission: </a:t>
            </a:r>
            <a:r>
              <a:rPr lang="en-US" dirty="0"/>
              <a:t>Alamance County Community Remembrance Coalition memorializes documented victims of racial terror, fosters meaningful dialogue about race and justice, and educates our county about our history, using EJI projects and community events in collaboration with relevant organizations.</a:t>
            </a:r>
          </a:p>
          <a:p>
            <a:pPr marL="114300" indent="0" fontAlgn="base">
              <a:buNone/>
            </a:pPr>
            <a:endParaRPr lang="en-US" dirty="0"/>
          </a:p>
          <a:p>
            <a:pPr marL="114300" indent="0">
              <a:buNone/>
            </a:pPr>
            <a:r>
              <a:rPr lang="en-US" b="1" dirty="0"/>
              <a:t>Vision: </a:t>
            </a:r>
            <a:r>
              <a:rPr lang="en-US" dirty="0"/>
              <a:t>A diverse and equitable community transformed through healing from racial terror.</a:t>
            </a:r>
          </a:p>
          <a:p>
            <a:pPr lvl="1"/>
            <a:endParaRPr lang="en-US" dirty="0"/>
          </a:p>
          <a:p>
            <a:pPr lvl="1"/>
            <a:endParaRPr lang="en-US" dirty="0"/>
          </a:p>
          <a:p>
            <a:endParaRPr lang="en-US" dirty="0"/>
          </a:p>
        </p:txBody>
      </p:sp>
    </p:spTree>
    <p:extLst>
      <p:ext uri="{BB962C8B-B14F-4D97-AF65-F5344CB8AC3E}">
        <p14:creationId xmlns:p14="http://schemas.microsoft.com/office/powerpoint/2010/main" val="2088935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chemeClr>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a:prstGeom prst="rect">
            <a:avLst/>
          </a:prstGeom>
        </p:spPr>
        <p:txBody>
          <a:bodyPr anchor="ctr">
            <a:normAutofit/>
          </a:bodyPr>
          <a:lstStyle/>
          <a:p>
            <a:r>
              <a:rPr lang="en-US" dirty="0"/>
              <a:t>Equal Justice Initiative</a:t>
            </a:r>
          </a:p>
        </p:txBody>
      </p:sp>
      <p:pic>
        <p:nvPicPr>
          <p:cNvPr id="9" name="Picture 8">
            <a:extLst>
              <a:ext uri="{FF2B5EF4-FFF2-40B4-BE49-F238E27FC236}">
                <a16:creationId xmlns:a16="http://schemas.microsoft.com/office/drawing/2014/main" id="{5A486C82-403D-264D-92BC-6EF8FEEC5E6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5564" r="15310" b="-4"/>
          <a:stretch/>
        </p:blipFill>
        <p:spPr>
          <a:xfrm>
            <a:off x="457200" y="1536192"/>
            <a:ext cx="3657600" cy="4590288"/>
          </a:xfrm>
          <a:prstGeom prst="rect">
            <a:avLst/>
          </a:prstGeom>
          <a:noFill/>
        </p:spPr>
      </p:pic>
      <p:sp>
        <p:nvSpPr>
          <p:cNvPr id="3" name="Content Placeholder 2"/>
          <p:cNvSpPr>
            <a:spLocks noGrp="1"/>
          </p:cNvSpPr>
          <p:nvPr>
            <p:ph sz="half" idx="2"/>
          </p:nvPr>
        </p:nvSpPr>
        <p:spPr>
          <a:xfrm>
            <a:off x="4419599" y="1536192"/>
            <a:ext cx="3940629" cy="4590288"/>
          </a:xfrm>
          <a:prstGeom prst="rect">
            <a:avLst/>
          </a:prstGeom>
        </p:spPr>
        <p:txBody>
          <a:bodyPr>
            <a:normAutofit/>
          </a:bodyPr>
          <a:lstStyle/>
          <a:p>
            <a:endParaRPr lang="en-US" dirty="0"/>
          </a:p>
          <a:p>
            <a:endParaRPr lang="en-US" dirty="0"/>
          </a:p>
          <a:p>
            <a:r>
              <a:rPr lang="en-US" dirty="0"/>
              <a:t>Founded in 1989 in Montgomery, Alabama by Bryan Stevenson (Harvard JD – Author of “Just Mercy”)</a:t>
            </a:r>
          </a:p>
          <a:p>
            <a:endParaRPr lang="en-US" dirty="0"/>
          </a:p>
        </p:txBody>
      </p:sp>
    </p:spTree>
    <p:extLst>
      <p:ext uri="{BB962C8B-B14F-4D97-AF65-F5344CB8AC3E}">
        <p14:creationId xmlns:p14="http://schemas.microsoft.com/office/powerpoint/2010/main" val="3121259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chemeClr>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a:prstGeom prst="rect">
            <a:avLst/>
          </a:prstGeom>
        </p:spPr>
        <p:txBody>
          <a:bodyPr anchor="ctr">
            <a:normAutofit/>
          </a:bodyPr>
          <a:lstStyle/>
          <a:p>
            <a:r>
              <a:rPr lang="en-US" dirty="0"/>
              <a:t>Equal Justice Initiative</a:t>
            </a:r>
          </a:p>
        </p:txBody>
      </p:sp>
      <p:sp>
        <p:nvSpPr>
          <p:cNvPr id="3" name="Content Placeholder 2"/>
          <p:cNvSpPr>
            <a:spLocks noGrp="1"/>
          </p:cNvSpPr>
          <p:nvPr>
            <p:ph sz="half" idx="1"/>
          </p:nvPr>
        </p:nvSpPr>
        <p:spPr>
          <a:xfrm>
            <a:off x="457200" y="1601507"/>
            <a:ext cx="3657600" cy="4590288"/>
          </a:xfrm>
          <a:prstGeom prst="rect">
            <a:avLst/>
          </a:prstGeom>
        </p:spPr>
        <p:txBody>
          <a:bodyPr>
            <a:normAutofit/>
          </a:bodyPr>
          <a:lstStyle/>
          <a:p>
            <a:pPr>
              <a:lnSpc>
                <a:spcPct val="90000"/>
              </a:lnSpc>
            </a:pPr>
            <a:r>
              <a:rPr lang="en-US" sz="2400" dirty="0"/>
              <a:t>“The Equal Justice Initiative is committed to ending mass incarceration and excessive punishment in the United States, to challenging racial and economic injustice, and to protecting basic human rights for the most vulnerable people in American society.” </a:t>
            </a:r>
          </a:p>
          <a:p>
            <a:pPr>
              <a:lnSpc>
                <a:spcPct val="90000"/>
              </a:lnSpc>
            </a:pPr>
            <a:endParaRPr lang="en-US" sz="2400" dirty="0"/>
          </a:p>
        </p:txBody>
      </p:sp>
      <p:pic>
        <p:nvPicPr>
          <p:cNvPr id="7" name="Picture 6">
            <a:extLst>
              <a:ext uri="{FF2B5EF4-FFF2-40B4-BE49-F238E27FC236}">
                <a16:creationId xmlns:a16="http://schemas.microsoft.com/office/drawing/2014/main" id="{7F6C3AF0-5F2E-6F45-A9C1-59063BB3D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2002536"/>
            <a:ext cx="3657600" cy="3657600"/>
          </a:xfrm>
          <a:prstGeom prst="rect">
            <a:avLst/>
          </a:prstGeom>
          <a:noFill/>
        </p:spPr>
      </p:pic>
    </p:spTree>
    <p:extLst>
      <p:ext uri="{BB962C8B-B14F-4D97-AF65-F5344CB8AC3E}">
        <p14:creationId xmlns:p14="http://schemas.microsoft.com/office/powerpoint/2010/main" val="4289621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A1A3FF7-4225-294F-B8B9-570D6A0588BF}"/>
              </a:ext>
            </a:extLst>
          </p:cNvPr>
          <p:cNvSpPr>
            <a:spLocks noGrp="1"/>
          </p:cNvSpPr>
          <p:nvPr>
            <p:ph type="title"/>
          </p:nvPr>
        </p:nvSpPr>
        <p:spPr>
          <a:xfrm>
            <a:off x="457200" y="274638"/>
            <a:ext cx="7620000" cy="1143000"/>
          </a:xfrm>
          <a:prstGeom prst="rect">
            <a:avLst/>
          </a:prstGeom>
        </p:spPr>
        <p:txBody>
          <a:bodyPr vert="horz" lIns="91440" tIns="45720" rIns="91440" bIns="45720" rtlCol="0" anchor="ctr">
            <a:normAutofit/>
          </a:bodyPr>
          <a:lstStyle/>
          <a:p>
            <a:r>
              <a:rPr lang="en-US" kern="1200" cap="none" spc="-100" baseline="0" dirty="0">
                <a:ln>
                  <a:noFill/>
                </a:ln>
                <a:effectLst/>
                <a:latin typeface="+mj-lt"/>
                <a:ea typeface="+mj-ea"/>
                <a:cs typeface="+mj-cs"/>
              </a:rPr>
              <a:t>Why talk about </a:t>
            </a:r>
            <a:r>
              <a:rPr lang="en-US" kern="1200" cap="none" spc="-100" baseline="0" dirty="0" err="1">
                <a:ln>
                  <a:noFill/>
                </a:ln>
                <a:effectLst/>
                <a:latin typeface="+mj-lt"/>
                <a:ea typeface="+mj-ea"/>
                <a:cs typeface="+mj-cs"/>
              </a:rPr>
              <a:t>lynchings</a:t>
            </a:r>
            <a:r>
              <a:rPr lang="en-US" kern="1200" cap="none" spc="-100" baseline="0" dirty="0">
                <a:ln>
                  <a:noFill/>
                </a:ln>
                <a:effectLst/>
                <a:latin typeface="+mj-lt"/>
                <a:ea typeface="+mj-ea"/>
                <a:cs typeface="+mj-cs"/>
              </a:rPr>
              <a:t>?</a:t>
            </a:r>
          </a:p>
        </p:txBody>
      </p:sp>
      <p:sp>
        <p:nvSpPr>
          <p:cNvPr id="6" name="Content Placeholder 5">
            <a:extLst>
              <a:ext uri="{FF2B5EF4-FFF2-40B4-BE49-F238E27FC236}">
                <a16:creationId xmlns:a16="http://schemas.microsoft.com/office/drawing/2014/main" id="{88FE1E81-2223-714D-A75A-4632AE27B250}"/>
              </a:ext>
            </a:extLst>
          </p:cNvPr>
          <p:cNvSpPr>
            <a:spLocks noGrp="1"/>
          </p:cNvSpPr>
          <p:nvPr>
            <p:ph sz="half" idx="1"/>
          </p:nvPr>
        </p:nvSpPr>
        <p:spPr>
          <a:xfrm>
            <a:off x="457200" y="1536192"/>
            <a:ext cx="6621694" cy="2152230"/>
          </a:xfrm>
          <a:prstGeom prst="rect">
            <a:avLst/>
          </a:prstGeom>
        </p:spPr>
        <p:txBody>
          <a:bodyPr vert="horz" lIns="91440" tIns="45720" rIns="91440" bIns="45720" rtlCol="0">
            <a:normAutofit/>
          </a:bodyPr>
          <a:lstStyle/>
          <a:p>
            <a:r>
              <a:rPr lang="en-US" dirty="0"/>
              <a:t>We need to confront our history and the legacy of racial terror to help face the challenges of racial violence today.</a:t>
            </a:r>
          </a:p>
          <a:p>
            <a:pPr marL="114300"/>
            <a:endParaRPr lang="en-US" dirty="0"/>
          </a:p>
        </p:txBody>
      </p:sp>
      <p:pic>
        <p:nvPicPr>
          <p:cNvPr id="11" name="Picture 10">
            <a:extLst>
              <a:ext uri="{FF2B5EF4-FFF2-40B4-BE49-F238E27FC236}">
                <a16:creationId xmlns:a16="http://schemas.microsoft.com/office/drawing/2014/main" id="{898663BA-99F5-FD4A-9D4E-ECC306018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815" y="3239341"/>
            <a:ext cx="6900771" cy="3279996"/>
          </a:xfrm>
          <a:prstGeom prst="rect">
            <a:avLst/>
          </a:prstGeom>
        </p:spPr>
      </p:pic>
    </p:spTree>
    <p:extLst>
      <p:ext uri="{BB962C8B-B14F-4D97-AF65-F5344CB8AC3E}">
        <p14:creationId xmlns:p14="http://schemas.microsoft.com/office/powerpoint/2010/main" val="224056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Lynching in Alamance County</a:t>
            </a:r>
          </a:p>
        </p:txBody>
      </p:sp>
      <p:sp>
        <p:nvSpPr>
          <p:cNvPr id="3" name="Content Placeholder 2"/>
          <p:cNvSpPr>
            <a:spLocks noGrp="1"/>
          </p:cNvSpPr>
          <p:nvPr>
            <p:ph idx="1"/>
          </p:nvPr>
        </p:nvSpPr>
        <p:spPr/>
        <p:txBody>
          <a:bodyPr>
            <a:normAutofit/>
          </a:bodyPr>
          <a:lstStyle/>
          <a:p>
            <a:r>
              <a:rPr lang="en-US" dirty="0"/>
              <a:t>There are three known </a:t>
            </a:r>
            <a:r>
              <a:rPr lang="en-US" dirty="0" err="1"/>
              <a:t>lynchings</a:t>
            </a:r>
            <a:r>
              <a:rPr lang="en-US" dirty="0"/>
              <a:t> in the history of Alamance County </a:t>
            </a:r>
          </a:p>
          <a:p>
            <a:pPr marL="114300" indent="0">
              <a:buNone/>
            </a:pPr>
            <a:endParaRPr lang="en-US" dirty="0"/>
          </a:p>
          <a:p>
            <a:r>
              <a:rPr lang="en-US" dirty="0"/>
              <a:t>Wyatt Outlaw: 1870</a:t>
            </a:r>
          </a:p>
          <a:p>
            <a:endParaRPr lang="en-US" dirty="0"/>
          </a:p>
          <a:p>
            <a:r>
              <a:rPr lang="en-US" dirty="0"/>
              <a:t>William Puryear: 1870</a:t>
            </a:r>
          </a:p>
          <a:p>
            <a:endParaRPr lang="en-US" dirty="0">
              <a:solidFill>
                <a:srgbClr val="FF0000"/>
              </a:solidFill>
            </a:endParaRPr>
          </a:p>
          <a:p>
            <a:r>
              <a:rPr lang="en-US" dirty="0">
                <a:solidFill>
                  <a:srgbClr val="2F2B20"/>
                </a:solidFill>
              </a:rPr>
              <a:t>John Jeffress: August 25, 1920</a:t>
            </a:r>
          </a:p>
          <a:p>
            <a:endParaRPr lang="en-US" dirty="0">
              <a:solidFill>
                <a:srgbClr val="2F2B20"/>
              </a:solidFill>
            </a:endParaRPr>
          </a:p>
          <a:p>
            <a:pPr marL="114300" indent="0">
              <a:buNone/>
            </a:pPr>
            <a:endParaRPr lang="en-US" dirty="0"/>
          </a:p>
          <a:p>
            <a:endParaRPr lang="en-US" dirty="0">
              <a:solidFill>
                <a:srgbClr val="2F2B20"/>
              </a:solidFill>
            </a:endParaRPr>
          </a:p>
        </p:txBody>
      </p:sp>
    </p:spTree>
    <p:extLst>
      <p:ext uri="{BB962C8B-B14F-4D97-AF65-F5344CB8AC3E}">
        <p14:creationId xmlns:p14="http://schemas.microsoft.com/office/powerpoint/2010/main" val="362573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21A3B-8B4B-CF4E-B417-605AD0D36187}"/>
              </a:ext>
            </a:extLst>
          </p:cNvPr>
          <p:cNvSpPr>
            <a:spLocks noGrp="1"/>
          </p:cNvSpPr>
          <p:nvPr>
            <p:ph type="title"/>
          </p:nvPr>
        </p:nvSpPr>
        <p:spPr/>
        <p:txBody>
          <a:bodyPr/>
          <a:lstStyle/>
          <a:p>
            <a:r>
              <a:rPr lang="en-US" dirty="0"/>
              <a:t>Wyatt Outlaw</a:t>
            </a:r>
          </a:p>
        </p:txBody>
      </p:sp>
      <p:sp>
        <p:nvSpPr>
          <p:cNvPr id="3" name="Content Placeholder 2">
            <a:extLst>
              <a:ext uri="{FF2B5EF4-FFF2-40B4-BE49-F238E27FC236}">
                <a16:creationId xmlns:a16="http://schemas.microsoft.com/office/drawing/2014/main" id="{BE2B0995-738A-0448-8550-957B4ADB2DB4}"/>
              </a:ext>
            </a:extLst>
          </p:cNvPr>
          <p:cNvSpPr>
            <a:spLocks noGrp="1"/>
          </p:cNvSpPr>
          <p:nvPr>
            <p:ph idx="1"/>
          </p:nvPr>
        </p:nvSpPr>
        <p:spPr/>
        <p:txBody>
          <a:bodyPr>
            <a:normAutofit lnSpcReduction="10000"/>
          </a:bodyPr>
          <a:lstStyle/>
          <a:p>
            <a:r>
              <a:rPr lang="en-US" dirty="0"/>
              <a:t>Bi-racial - likely biological son of white Alamance County slave-owner </a:t>
            </a:r>
            <a:r>
              <a:rPr lang="en-US" dirty="0" err="1"/>
              <a:t>Chesley</a:t>
            </a:r>
            <a:r>
              <a:rPr lang="en-US" dirty="0"/>
              <a:t> F. </a:t>
            </a:r>
            <a:r>
              <a:rPr lang="en-US" dirty="0" err="1"/>
              <a:t>Faucett</a:t>
            </a:r>
            <a:r>
              <a:rPr lang="en-US" dirty="0"/>
              <a:t> and Black slave </a:t>
            </a:r>
            <a:r>
              <a:rPr lang="en-US" dirty="0" err="1"/>
              <a:t>Jemimah</a:t>
            </a:r>
            <a:r>
              <a:rPr lang="en-US" dirty="0"/>
              <a:t> Phillips (who was likely raped)</a:t>
            </a:r>
          </a:p>
          <a:p>
            <a:endParaRPr lang="en-US" dirty="0"/>
          </a:p>
          <a:p>
            <a:r>
              <a:rPr lang="en-US" dirty="0"/>
              <a:t>Served in the 2</a:t>
            </a:r>
            <a:r>
              <a:rPr lang="en-US" baseline="30000" dirty="0"/>
              <a:t>nd</a:t>
            </a:r>
            <a:r>
              <a:rPr lang="en-US" dirty="0"/>
              <a:t> Regiment US Colored Cavalry from 1864-66</a:t>
            </a:r>
          </a:p>
          <a:p>
            <a:endParaRPr lang="en-US" dirty="0"/>
          </a:p>
          <a:p>
            <a:r>
              <a:rPr lang="en-US" dirty="0"/>
              <a:t>First African-American elected to be Town Commissioner and Constable of the town of Graham</a:t>
            </a:r>
          </a:p>
          <a:p>
            <a:endParaRPr lang="en-US" dirty="0"/>
          </a:p>
          <a:p>
            <a:r>
              <a:rPr lang="en-US" dirty="0"/>
              <a:t>Feb. 26, 1870 – party of unidentified men rode into Graham, dragged Outlaw out of his home and hung him from a tree in the courthouse square in Graham with a sign on his chest, “Beware, ye guilty, both black and white.”</a:t>
            </a:r>
          </a:p>
        </p:txBody>
      </p:sp>
    </p:spTree>
    <p:extLst>
      <p:ext uri="{BB962C8B-B14F-4D97-AF65-F5344CB8AC3E}">
        <p14:creationId xmlns:p14="http://schemas.microsoft.com/office/powerpoint/2010/main" val="2573277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B5E7B-A941-754D-A886-B663F304E64C}"/>
              </a:ext>
            </a:extLst>
          </p:cNvPr>
          <p:cNvSpPr>
            <a:spLocks noGrp="1"/>
          </p:cNvSpPr>
          <p:nvPr>
            <p:ph type="title"/>
          </p:nvPr>
        </p:nvSpPr>
        <p:spPr/>
        <p:txBody>
          <a:bodyPr/>
          <a:lstStyle/>
          <a:p>
            <a:r>
              <a:rPr lang="en-US" dirty="0"/>
              <a:t>William Puryear</a:t>
            </a:r>
          </a:p>
        </p:txBody>
      </p:sp>
      <p:sp>
        <p:nvSpPr>
          <p:cNvPr id="3" name="Content Placeholder 2">
            <a:extLst>
              <a:ext uri="{FF2B5EF4-FFF2-40B4-BE49-F238E27FC236}">
                <a16:creationId xmlns:a16="http://schemas.microsoft.com/office/drawing/2014/main" id="{A009B2E1-3F2C-8544-A96D-92D408714558}"/>
              </a:ext>
            </a:extLst>
          </p:cNvPr>
          <p:cNvSpPr>
            <a:spLocks noGrp="1"/>
          </p:cNvSpPr>
          <p:nvPr>
            <p:ph idx="1"/>
          </p:nvPr>
        </p:nvSpPr>
        <p:spPr/>
        <p:txBody>
          <a:bodyPr>
            <a:normAutofit lnSpcReduction="10000"/>
          </a:bodyPr>
          <a:lstStyle/>
          <a:p>
            <a:r>
              <a:rPr lang="en-US" dirty="0"/>
              <a:t>Local African-American man with a history of speaking out against oppression and was frequently beaten for it (“I am a free man. If anyone should touch me, I’ll be damned if I don’t shoot them!”)</a:t>
            </a:r>
          </a:p>
          <a:p>
            <a:endParaRPr lang="en-US" dirty="0"/>
          </a:p>
          <a:p>
            <a:r>
              <a:rPr lang="en-US" dirty="0"/>
              <a:t>He tracked two Klansman – Dave and Jim Johnson to their homes and reported that they were a part of the Outlaw lynching.</a:t>
            </a:r>
          </a:p>
          <a:p>
            <a:endParaRPr lang="en-US" dirty="0"/>
          </a:p>
          <a:p>
            <a:r>
              <a:rPr lang="en-US" dirty="0"/>
              <a:t>A few days later, men in white gowns, with red faces broke into Puryear’s home, threatened his wife  and dragged Puryear outside.</a:t>
            </a:r>
          </a:p>
          <a:p>
            <a:endParaRPr lang="en-US" dirty="0"/>
          </a:p>
          <a:p>
            <a:r>
              <a:rPr lang="en-US" dirty="0"/>
              <a:t>Puryear was found dead in a nearby pond a month later</a:t>
            </a:r>
          </a:p>
        </p:txBody>
      </p:sp>
    </p:spTree>
    <p:extLst>
      <p:ext uri="{BB962C8B-B14F-4D97-AF65-F5344CB8AC3E}">
        <p14:creationId xmlns:p14="http://schemas.microsoft.com/office/powerpoint/2010/main" val="2168826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2893-AB61-FF4D-90B5-AC73D7CD99B8}"/>
              </a:ext>
            </a:extLst>
          </p:cNvPr>
          <p:cNvSpPr>
            <a:spLocks noGrp="1"/>
          </p:cNvSpPr>
          <p:nvPr>
            <p:ph type="title"/>
          </p:nvPr>
        </p:nvSpPr>
        <p:spPr/>
        <p:txBody>
          <a:bodyPr/>
          <a:lstStyle/>
          <a:p>
            <a:r>
              <a:rPr lang="en-US" dirty="0"/>
              <a:t>John Jeffress</a:t>
            </a:r>
          </a:p>
        </p:txBody>
      </p:sp>
      <p:sp>
        <p:nvSpPr>
          <p:cNvPr id="3" name="Content Placeholder 2">
            <a:extLst>
              <a:ext uri="{FF2B5EF4-FFF2-40B4-BE49-F238E27FC236}">
                <a16:creationId xmlns:a16="http://schemas.microsoft.com/office/drawing/2014/main" id="{685C3774-3E00-FF45-AE68-8D1AD9712CEE}"/>
              </a:ext>
            </a:extLst>
          </p:cNvPr>
          <p:cNvSpPr>
            <a:spLocks noGrp="1"/>
          </p:cNvSpPr>
          <p:nvPr>
            <p:ph idx="1"/>
          </p:nvPr>
        </p:nvSpPr>
        <p:spPr/>
        <p:txBody>
          <a:bodyPr/>
          <a:lstStyle/>
          <a:p>
            <a:r>
              <a:rPr lang="en-US" dirty="0"/>
              <a:t>Aug. 25, 1920</a:t>
            </a:r>
          </a:p>
          <a:p>
            <a:endParaRPr lang="en-US" dirty="0"/>
          </a:p>
          <a:p>
            <a:r>
              <a:rPr lang="en-US" dirty="0"/>
              <a:t>Jeffress accused of attacking a female child (4-7 years of age)</a:t>
            </a:r>
          </a:p>
          <a:p>
            <a:pPr marL="114300" indent="0">
              <a:buNone/>
            </a:pPr>
            <a:endParaRPr lang="en-US" dirty="0"/>
          </a:p>
          <a:p>
            <a:r>
              <a:rPr lang="en-US" dirty="0"/>
              <a:t>Lynch mob headed by Elon College President, W.A. Harper seized Jeffress and turned him over to authorities</a:t>
            </a:r>
          </a:p>
          <a:p>
            <a:endParaRPr lang="en-US" dirty="0"/>
          </a:p>
          <a:p>
            <a:r>
              <a:rPr lang="en-US" dirty="0"/>
              <a:t>Mob of angry citizens “overpowered the sheriff and his assistants”; drove Jeffress to the woods on Belmont road and shot him</a:t>
            </a:r>
          </a:p>
        </p:txBody>
      </p:sp>
    </p:spTree>
    <p:extLst>
      <p:ext uri="{BB962C8B-B14F-4D97-AF65-F5344CB8AC3E}">
        <p14:creationId xmlns:p14="http://schemas.microsoft.com/office/powerpoint/2010/main" val="1610784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Community Involvement with EJI</a:t>
            </a:r>
          </a:p>
        </p:txBody>
      </p:sp>
      <p:sp>
        <p:nvSpPr>
          <p:cNvPr id="3" name="Content Placeholder 2"/>
          <p:cNvSpPr>
            <a:spLocks noGrp="1"/>
          </p:cNvSpPr>
          <p:nvPr>
            <p:ph idx="1"/>
          </p:nvPr>
        </p:nvSpPr>
        <p:spPr>
          <a:xfrm>
            <a:off x="457200" y="2050868"/>
            <a:ext cx="7620000" cy="4349931"/>
          </a:xfrm>
        </p:spPr>
        <p:txBody>
          <a:bodyPr>
            <a:normAutofit/>
          </a:bodyPr>
          <a:lstStyle/>
          <a:p>
            <a:pPr marL="857250" indent="-742950">
              <a:buFont typeface="+mj-lt"/>
              <a:buAutoNum type="arabicPeriod"/>
            </a:pPr>
            <a:r>
              <a:rPr lang="en-US" sz="3600" dirty="0"/>
              <a:t>Soil Collection Project</a:t>
            </a:r>
          </a:p>
          <a:p>
            <a:pPr marL="857250" indent="-742950">
              <a:buFont typeface="+mj-lt"/>
              <a:buAutoNum type="arabicPeriod"/>
            </a:pPr>
            <a:endParaRPr lang="en-US" sz="3600" dirty="0"/>
          </a:p>
          <a:p>
            <a:pPr marL="857250" indent="-742950">
              <a:buFont typeface="+mj-lt"/>
              <a:buAutoNum type="arabicPeriod"/>
            </a:pPr>
            <a:r>
              <a:rPr lang="en-US" sz="3600" dirty="0"/>
              <a:t>Historical Marker Project</a:t>
            </a:r>
          </a:p>
          <a:p>
            <a:pPr marL="857250" indent="-742950">
              <a:buFont typeface="+mj-lt"/>
              <a:buAutoNum type="arabicPeriod"/>
            </a:pPr>
            <a:endParaRPr lang="en-US" sz="3600" dirty="0"/>
          </a:p>
          <a:p>
            <a:pPr marL="857250" indent="-742950">
              <a:buFont typeface="+mj-lt"/>
              <a:buAutoNum type="arabicPeriod"/>
            </a:pPr>
            <a:r>
              <a:rPr lang="en-US" sz="3600" dirty="0"/>
              <a:t>Memorial Monument Placement</a:t>
            </a:r>
          </a:p>
        </p:txBody>
      </p:sp>
    </p:spTree>
    <p:extLst>
      <p:ext uri="{BB962C8B-B14F-4D97-AF65-F5344CB8AC3E}">
        <p14:creationId xmlns:p14="http://schemas.microsoft.com/office/powerpoint/2010/main" val="4152000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chemeClr>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a:prstGeom prst="rect">
            <a:avLst/>
          </a:prstGeom>
        </p:spPr>
        <p:txBody>
          <a:bodyPr anchor="ctr">
            <a:normAutofit/>
          </a:bodyPr>
          <a:lstStyle/>
          <a:p>
            <a:r>
              <a:rPr lang="en-US" dirty="0"/>
              <a:t>Soil Collection Project</a:t>
            </a:r>
          </a:p>
        </p:txBody>
      </p:sp>
      <p:pic>
        <p:nvPicPr>
          <p:cNvPr id="4" name="Picture 3" descr="IMG_6776.JPG">
            <a:extLst>
              <a:ext uri="{FF2B5EF4-FFF2-40B4-BE49-F238E27FC236}">
                <a16:creationId xmlns:a16="http://schemas.microsoft.com/office/drawing/2014/main" id="{16CAF9FD-7891-134B-A9B0-3C32B731A007}"/>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7230" r="23009"/>
          <a:stretch/>
        </p:blipFill>
        <p:spPr>
          <a:xfrm>
            <a:off x="457200" y="1536192"/>
            <a:ext cx="3657600" cy="4590288"/>
          </a:xfrm>
          <a:prstGeom prst="rect">
            <a:avLst/>
          </a:prstGeom>
          <a:noFill/>
        </p:spPr>
      </p:pic>
      <p:sp>
        <p:nvSpPr>
          <p:cNvPr id="3" name="Content Placeholder 2"/>
          <p:cNvSpPr>
            <a:spLocks noGrp="1"/>
          </p:cNvSpPr>
          <p:nvPr>
            <p:ph sz="half" idx="2"/>
          </p:nvPr>
        </p:nvSpPr>
        <p:spPr>
          <a:xfrm>
            <a:off x="4396296" y="1384729"/>
            <a:ext cx="3657600" cy="1582369"/>
          </a:xfrm>
          <a:prstGeom prst="rect">
            <a:avLst/>
          </a:prstGeom>
        </p:spPr>
        <p:txBody>
          <a:bodyPr>
            <a:normAutofit/>
          </a:bodyPr>
          <a:lstStyle/>
          <a:p>
            <a:pPr>
              <a:lnSpc>
                <a:spcPct val="90000"/>
              </a:lnSpc>
              <a:buFont typeface="Courier New" panose="02070309020205020404" pitchFamily="49" charset="0"/>
              <a:buChar char="o"/>
            </a:pPr>
            <a:r>
              <a:rPr lang="en-US" sz="2400" dirty="0"/>
              <a:t>Ceremonies for collection of soil on land where a lynching occurred.</a:t>
            </a:r>
          </a:p>
        </p:txBody>
      </p:sp>
      <p:pic>
        <p:nvPicPr>
          <p:cNvPr id="5" name="Content Placeholder 3" descr="IMG_6778.JPG">
            <a:extLst>
              <a:ext uri="{FF2B5EF4-FFF2-40B4-BE49-F238E27FC236}">
                <a16:creationId xmlns:a16="http://schemas.microsoft.com/office/drawing/2014/main" id="{B043740C-7D5F-B349-9E89-8FB5A863444E}"/>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8290" t="5168" r="21949" b="3831"/>
          <a:stretch/>
        </p:blipFill>
        <p:spPr>
          <a:xfrm>
            <a:off x="4606033" y="2920077"/>
            <a:ext cx="3294102" cy="3762074"/>
          </a:xfrm>
          <a:prstGeom prst="rect">
            <a:avLst/>
          </a:prstGeom>
          <a:noFill/>
        </p:spPr>
      </p:pic>
    </p:spTree>
    <p:extLst>
      <p:ext uri="{BB962C8B-B14F-4D97-AF65-F5344CB8AC3E}">
        <p14:creationId xmlns:p14="http://schemas.microsoft.com/office/powerpoint/2010/main" val="3472716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469F8-BB45-EE40-9912-7ED620F3BCB0}"/>
              </a:ext>
            </a:extLst>
          </p:cNvPr>
          <p:cNvSpPr>
            <a:spLocks noGrp="1"/>
          </p:cNvSpPr>
          <p:nvPr>
            <p:ph type="title"/>
          </p:nvPr>
        </p:nvSpPr>
        <p:spPr>
          <a:xfrm>
            <a:off x="457200" y="544283"/>
            <a:ext cx="2569029" cy="1798637"/>
          </a:xfrm>
        </p:spPr>
        <p:txBody>
          <a:bodyPr/>
          <a:lstStyle/>
          <a:p>
            <a:r>
              <a:rPr lang="en-US" dirty="0"/>
              <a:t>Historical Marker Project</a:t>
            </a:r>
          </a:p>
        </p:txBody>
      </p:sp>
      <p:sp>
        <p:nvSpPr>
          <p:cNvPr id="3" name="Content Placeholder 2">
            <a:extLst>
              <a:ext uri="{FF2B5EF4-FFF2-40B4-BE49-F238E27FC236}">
                <a16:creationId xmlns:a16="http://schemas.microsoft.com/office/drawing/2014/main" id="{75957AF7-3001-0843-A0A0-EFC1F7F4DED1}"/>
              </a:ext>
            </a:extLst>
          </p:cNvPr>
          <p:cNvSpPr>
            <a:spLocks noGrp="1"/>
          </p:cNvSpPr>
          <p:nvPr>
            <p:ph sz="half" idx="1"/>
          </p:nvPr>
        </p:nvSpPr>
        <p:spPr>
          <a:xfrm>
            <a:off x="195943" y="2913017"/>
            <a:ext cx="8281851" cy="3944983"/>
          </a:xfrm>
        </p:spPr>
        <p:txBody>
          <a:bodyPr>
            <a:noAutofit/>
          </a:bodyPr>
          <a:lstStyle/>
          <a:p>
            <a:pPr marL="114300" indent="0">
              <a:buNone/>
            </a:pPr>
            <a:r>
              <a:rPr lang="en-US" sz="1800" b="1" dirty="0"/>
              <a:t>“The public narrative a nation creates about what is important is reflected in memorials and monuments. Who is honored, what is remembered, what is memorialized tells a story about a society that can’t be reflected in other ways.”</a:t>
            </a:r>
            <a:endParaRPr lang="en-US" sz="1800" dirty="0"/>
          </a:p>
          <a:p>
            <a:pPr marL="114300" indent="0">
              <a:buNone/>
            </a:pPr>
            <a:r>
              <a:rPr lang="en-US" sz="1800" b="1" dirty="0"/>
              <a:t>	–Bryan Stevenson, EJI Executive Director</a:t>
            </a:r>
            <a:endParaRPr lang="en-US" sz="1800" dirty="0"/>
          </a:p>
          <a:p>
            <a:pPr>
              <a:lnSpc>
                <a:spcPct val="90000"/>
              </a:lnSpc>
              <a:buFont typeface="Courier New" panose="02070309020205020404" pitchFamily="49" charset="0"/>
              <a:buChar char="o"/>
            </a:pPr>
            <a:endParaRPr lang="en-US" sz="1200" dirty="0"/>
          </a:p>
          <a:p>
            <a:pPr>
              <a:lnSpc>
                <a:spcPct val="90000"/>
              </a:lnSpc>
            </a:pPr>
            <a:r>
              <a:rPr lang="en-US" sz="1800" dirty="0"/>
              <a:t>Historical markers detail the narrative events of a specific lynching victim or group of victims. </a:t>
            </a:r>
          </a:p>
          <a:p>
            <a:pPr>
              <a:lnSpc>
                <a:spcPct val="90000"/>
              </a:lnSpc>
            </a:pPr>
            <a:r>
              <a:rPr lang="en-US" sz="1800" dirty="0"/>
              <a:t>It is an effort to build local awareness and enable truthful conversations about the legacy of racial terrorism and injustice in communities. </a:t>
            </a:r>
          </a:p>
          <a:p>
            <a:pPr>
              <a:lnSpc>
                <a:spcPct val="90000"/>
              </a:lnSpc>
            </a:pPr>
            <a:r>
              <a:rPr lang="en-US" sz="1800" dirty="0">
                <a:hlinkClick r:id="rId3"/>
              </a:rPr>
              <a:t>https://www.youtube.com/watch?v=-HHY_4f5nds&amp;feature=youtu.be</a:t>
            </a:r>
            <a:endParaRPr lang="en-US" sz="1800" dirty="0"/>
          </a:p>
          <a:p>
            <a:pPr>
              <a:lnSpc>
                <a:spcPct val="90000"/>
              </a:lnSpc>
            </a:pPr>
            <a:endParaRPr lang="en-US" sz="1800" dirty="0"/>
          </a:p>
          <a:p>
            <a:pPr>
              <a:lnSpc>
                <a:spcPct val="90000"/>
              </a:lnSpc>
            </a:pPr>
            <a:endParaRPr lang="en-US" sz="1800" dirty="0"/>
          </a:p>
          <a:p>
            <a:pPr>
              <a:lnSpc>
                <a:spcPct val="90000"/>
              </a:lnSpc>
            </a:pPr>
            <a:endParaRPr lang="en-US" sz="1600" dirty="0"/>
          </a:p>
        </p:txBody>
      </p:sp>
      <p:pic>
        <p:nvPicPr>
          <p:cNvPr id="5" name="Content Placeholder 4">
            <a:extLst>
              <a:ext uri="{FF2B5EF4-FFF2-40B4-BE49-F238E27FC236}">
                <a16:creationId xmlns:a16="http://schemas.microsoft.com/office/drawing/2014/main" id="{9B3B701D-0168-2848-A8F1-6C2202CDE40D}"/>
              </a:ext>
            </a:extLst>
          </p:cNvPr>
          <p:cNvPicPr>
            <a:picLocks noGrp="1" noChangeAspect="1"/>
          </p:cNvPicPr>
          <p:nvPr>
            <p:ph sz="half" idx="2"/>
          </p:nvPr>
        </p:nvPicPr>
        <p:blipFill>
          <a:blip r:embed="rId4"/>
          <a:stretch>
            <a:fillRect/>
          </a:stretch>
        </p:blipFill>
        <p:spPr>
          <a:xfrm>
            <a:off x="3341914" y="337457"/>
            <a:ext cx="4970933" cy="2388377"/>
          </a:xfrm>
          <a:prstGeom prst="rect">
            <a:avLst/>
          </a:prstGeom>
          <a:noFill/>
        </p:spPr>
      </p:pic>
    </p:spTree>
    <p:extLst>
      <p:ext uri="{BB962C8B-B14F-4D97-AF65-F5344CB8AC3E}">
        <p14:creationId xmlns:p14="http://schemas.microsoft.com/office/powerpoint/2010/main" val="1565142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759645"/>
          </a:xfrm>
        </p:spPr>
        <p:txBody>
          <a:bodyPr/>
          <a:lstStyle/>
          <a:p>
            <a:pPr algn="ctr"/>
            <a:r>
              <a:rPr lang="en-US" dirty="0"/>
              <a:t>National Memorial for </a:t>
            </a:r>
            <a:br>
              <a:rPr lang="en-US" dirty="0"/>
            </a:br>
            <a:r>
              <a:rPr lang="en-US" dirty="0"/>
              <a:t>Peace and Justice</a:t>
            </a:r>
          </a:p>
        </p:txBody>
      </p:sp>
      <p:sp>
        <p:nvSpPr>
          <p:cNvPr id="3" name="Content Placeholder 2"/>
          <p:cNvSpPr>
            <a:spLocks noGrp="1"/>
          </p:cNvSpPr>
          <p:nvPr>
            <p:ph idx="1"/>
          </p:nvPr>
        </p:nvSpPr>
        <p:spPr>
          <a:xfrm>
            <a:off x="457200" y="2110500"/>
            <a:ext cx="7620000" cy="3149869"/>
          </a:xfrm>
        </p:spPr>
        <p:txBody>
          <a:bodyPr/>
          <a:lstStyle/>
          <a:p>
            <a:pPr marL="114300" indent="0">
              <a:buNone/>
            </a:pPr>
            <a:endParaRPr lang="en-US" dirty="0">
              <a:hlinkClick r:id="rId3"/>
            </a:endParaRPr>
          </a:p>
          <a:p>
            <a:pPr marL="114300" indent="0">
              <a:buNone/>
            </a:pPr>
            <a:endParaRPr lang="en-US" dirty="0">
              <a:hlinkClick r:id="rId3"/>
            </a:endParaRPr>
          </a:p>
          <a:p>
            <a:pPr marL="114300" indent="0">
              <a:buNone/>
            </a:pPr>
            <a:endParaRPr lang="en-US" dirty="0">
              <a:hlinkClick r:id="rId3"/>
            </a:endParaRPr>
          </a:p>
          <a:p>
            <a:pPr marL="114300" indent="0">
              <a:buNone/>
            </a:pPr>
            <a:r>
              <a:rPr lang="en-US">
                <a:hlinkClick r:id="rId3"/>
              </a:rPr>
              <a:t>https</a:t>
            </a:r>
            <a:r>
              <a:rPr lang="en-US" dirty="0">
                <a:hlinkClick r:id="rId3"/>
              </a:rPr>
              <a:t>://www.youtube.com/watch?v=BzFN9gKsf28</a:t>
            </a:r>
            <a:endParaRPr lang="en-US" dirty="0"/>
          </a:p>
          <a:p>
            <a:pPr marL="114300" indent="0">
              <a:buNone/>
            </a:pPr>
            <a:endParaRPr lang="en-US" dirty="0">
              <a:solidFill>
                <a:srgbClr val="FF0000"/>
              </a:solidFill>
            </a:endParaRPr>
          </a:p>
        </p:txBody>
      </p:sp>
    </p:spTree>
    <p:extLst>
      <p:ext uri="{BB962C8B-B14F-4D97-AF65-F5344CB8AC3E}">
        <p14:creationId xmlns:p14="http://schemas.microsoft.com/office/powerpoint/2010/main" val="2557028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4" name="Content Placeholder 3" descr="IMG_2283.JPG"/>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l="5335" t="12546" b="18825"/>
          <a:stretch/>
        </p:blipFill>
        <p:spPr>
          <a:xfrm rot="5400000">
            <a:off x="-1293881" y="1555833"/>
            <a:ext cx="6920119" cy="3762645"/>
          </a:xfrm>
        </p:spPr>
      </p:pic>
      <p:pic>
        <p:nvPicPr>
          <p:cNvPr id="5" name="Content Placeholder 3" descr="IMG_2283.JPG"/>
          <p:cNvPicPr>
            <a:picLocks noChangeAspect="1"/>
          </p:cNvPicPr>
          <p:nvPr/>
        </p:nvPicPr>
        <p:blipFill rotWithShape="1">
          <a:blip r:embed="rId4" cstate="print">
            <a:extLst>
              <a:ext uri="{28A0092B-C50C-407E-A947-70E740481C1C}">
                <a14:useLocalDpi xmlns:a14="http://schemas.microsoft.com/office/drawing/2010/main" val="0"/>
              </a:ext>
            </a:extLst>
          </a:blip>
          <a:srcRect l="57918" t="35048" r="31144" b="36989"/>
          <a:stretch/>
        </p:blipFill>
        <p:spPr>
          <a:xfrm rot="5400000">
            <a:off x="5353347" y="2756614"/>
            <a:ext cx="2504606" cy="4801970"/>
          </a:xfrm>
          <a:prstGeom prst="rect">
            <a:avLst/>
          </a:prstGeom>
        </p:spPr>
      </p:pic>
      <p:pic>
        <p:nvPicPr>
          <p:cNvPr id="6" name="Picture 5" descr="IMG_2285.JPG"/>
          <p:cNvPicPr>
            <a:picLocks noChangeAspect="1"/>
          </p:cNvPicPr>
          <p:nvPr/>
        </p:nvPicPr>
        <p:blipFill rotWithShape="1">
          <a:blip r:embed="rId5" cstate="email">
            <a:extLst>
              <a:ext uri="{28A0092B-C50C-407E-A947-70E740481C1C}">
                <a14:useLocalDpi xmlns:a14="http://schemas.microsoft.com/office/drawing/2010/main" val="0"/>
              </a:ext>
            </a:extLst>
          </a:blip>
          <a:srcRect l="7318" t="4741" r="46407" b="3093"/>
          <a:stretch/>
        </p:blipFill>
        <p:spPr>
          <a:xfrm rot="5400000">
            <a:off x="4998330" y="-567140"/>
            <a:ext cx="3214639" cy="4801970"/>
          </a:xfrm>
          <a:prstGeom prst="rect">
            <a:avLst/>
          </a:prstGeom>
        </p:spPr>
      </p:pic>
    </p:spTree>
    <p:extLst>
      <p:ext uri="{BB962C8B-B14F-4D97-AF65-F5344CB8AC3E}">
        <p14:creationId xmlns:p14="http://schemas.microsoft.com/office/powerpoint/2010/main" val="3996371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4" name="Content Placeholder 3" descr="IMG_2282.JPG"/>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l="11053" t="8000" r="27288" b="8000"/>
          <a:stretch/>
        </p:blipFill>
        <p:spPr>
          <a:xfrm rot="5400000">
            <a:off x="873488" y="-74820"/>
            <a:ext cx="6885604" cy="7035243"/>
          </a:xfrm>
        </p:spPr>
      </p:pic>
    </p:spTree>
    <p:extLst>
      <p:ext uri="{BB962C8B-B14F-4D97-AF65-F5344CB8AC3E}">
        <p14:creationId xmlns:p14="http://schemas.microsoft.com/office/powerpoint/2010/main" val="1382161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2" name="Picture 1" descr="IMG_6803.JPG"/>
          <p:cNvPicPr>
            <a:picLocks noChangeAspect="1"/>
          </p:cNvPicPr>
          <p:nvPr/>
        </p:nvPicPr>
        <p:blipFill rotWithShape="1">
          <a:blip r:embed="rId3" cstate="email">
            <a:extLst>
              <a:ext uri="{28A0092B-C50C-407E-A947-70E740481C1C}">
                <a14:useLocalDpi xmlns:a14="http://schemas.microsoft.com/office/drawing/2010/main" val="0"/>
              </a:ext>
            </a:extLst>
          </a:blip>
          <a:srcRect r="8240"/>
          <a:stretch/>
        </p:blipFill>
        <p:spPr>
          <a:xfrm rot="5400000">
            <a:off x="1108213" y="628260"/>
            <a:ext cx="6879157" cy="5622641"/>
          </a:xfrm>
          <a:prstGeom prst="rect">
            <a:avLst/>
          </a:prstGeom>
        </p:spPr>
      </p:pic>
    </p:spTree>
    <p:extLst>
      <p:ext uri="{BB962C8B-B14F-4D97-AF65-F5344CB8AC3E}">
        <p14:creationId xmlns:p14="http://schemas.microsoft.com/office/powerpoint/2010/main" val="3887097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6798.JPG"/>
          <p:cNvPicPr>
            <a:picLocks noChangeAspect="1"/>
          </p:cNvPicPr>
          <p:nvPr/>
        </p:nvPicPr>
        <p:blipFill rotWithShape="1">
          <a:blip r:embed="rId3" cstate="email">
            <a:extLst>
              <a:ext uri="{28A0092B-C50C-407E-A947-70E740481C1C}">
                <a14:useLocalDpi xmlns:a14="http://schemas.microsoft.com/office/drawing/2010/main" val="0"/>
              </a:ext>
            </a:extLst>
          </a:blip>
          <a:srcRect l="11293" t="12297" r="1606" b="442"/>
          <a:stretch/>
        </p:blipFill>
        <p:spPr>
          <a:xfrm>
            <a:off x="-1" y="0"/>
            <a:ext cx="9127161" cy="6858000"/>
          </a:xfrm>
          <a:prstGeom prst="rect">
            <a:avLst/>
          </a:prstGeom>
        </p:spPr>
      </p:pic>
    </p:spTree>
    <p:extLst>
      <p:ext uri="{BB962C8B-B14F-4D97-AF65-F5344CB8AC3E}">
        <p14:creationId xmlns:p14="http://schemas.microsoft.com/office/powerpoint/2010/main" val="780040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4" name="Content Placeholder 3" descr="IMG_2304.JPG"/>
          <p:cNvPicPr>
            <a:picLocks noGrp="1" noChangeAspect="1"/>
          </p:cNvPicPr>
          <p:nvPr>
            <p:ph idx="1"/>
          </p:nvPr>
        </p:nvPicPr>
        <p:blipFill>
          <a:blip r:embed="rId3" cstate="email">
            <a:extLst>
              <a:ext uri="{28A0092B-C50C-407E-A947-70E740481C1C}">
                <a14:useLocalDpi xmlns:a14="http://schemas.microsoft.com/office/drawing/2010/main" val="0"/>
              </a:ext>
            </a:extLst>
          </a:blip>
          <a:srcRect t="8000" b="8000"/>
          <a:stretch>
            <a:fillRect/>
          </a:stretch>
        </p:blipFill>
        <p:spPr>
          <a:xfrm>
            <a:off x="-1" y="534160"/>
            <a:ext cx="9161397" cy="5771680"/>
          </a:xfrm>
        </p:spPr>
      </p:pic>
    </p:spTree>
    <p:extLst>
      <p:ext uri="{BB962C8B-B14F-4D97-AF65-F5344CB8AC3E}">
        <p14:creationId xmlns:p14="http://schemas.microsoft.com/office/powerpoint/2010/main" val="3380033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684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711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306.JPG"/>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l="8412" t="8000" r="7001" b="8000"/>
          <a:stretch/>
        </p:blipFill>
        <p:spPr>
          <a:xfrm rot="5400000">
            <a:off x="2296691" y="869735"/>
            <a:ext cx="6864138" cy="5112392"/>
          </a:xfrm>
        </p:spPr>
      </p:pic>
      <p:sp>
        <p:nvSpPr>
          <p:cNvPr id="5" name="TextBox 4"/>
          <p:cNvSpPr txBox="1"/>
          <p:nvPr/>
        </p:nvSpPr>
        <p:spPr>
          <a:xfrm>
            <a:off x="142435" y="610576"/>
            <a:ext cx="2931777" cy="4524315"/>
          </a:xfrm>
          <a:prstGeom prst="rect">
            <a:avLst/>
          </a:prstGeom>
          <a:noFill/>
        </p:spPr>
        <p:txBody>
          <a:bodyPr wrap="square" rtlCol="0">
            <a:spAutoFit/>
          </a:bodyPr>
          <a:lstStyle/>
          <a:p>
            <a:pPr marL="342900" indent="-342900">
              <a:buFont typeface="Arial"/>
              <a:buChar char="•"/>
            </a:pPr>
            <a:r>
              <a:rPr lang="en-US" sz="2400" dirty="0"/>
              <a:t>Claiming of monuments is not yet available, but EJI anticipates beginning the process soon.</a:t>
            </a:r>
          </a:p>
          <a:p>
            <a:r>
              <a:rPr lang="en-US" sz="2400" dirty="0"/>
              <a:t> </a:t>
            </a:r>
          </a:p>
          <a:p>
            <a:pPr marL="342900" indent="-342900">
              <a:buFont typeface="Arial"/>
              <a:buChar char="•"/>
            </a:pPr>
            <a:r>
              <a:rPr lang="en-US" sz="2400" dirty="0"/>
              <a:t>Communities must have an active coalition and submit a proposal.</a:t>
            </a:r>
          </a:p>
          <a:p>
            <a:endParaRPr lang="en-US" sz="2400" dirty="0"/>
          </a:p>
        </p:txBody>
      </p:sp>
    </p:spTree>
    <p:extLst>
      <p:ext uri="{BB962C8B-B14F-4D97-AF65-F5344CB8AC3E}">
        <p14:creationId xmlns:p14="http://schemas.microsoft.com/office/powerpoint/2010/main" val="2092010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What’s coming up?</a:t>
            </a:r>
          </a:p>
        </p:txBody>
      </p:sp>
      <p:sp>
        <p:nvSpPr>
          <p:cNvPr id="3" name="Content Placeholder 2"/>
          <p:cNvSpPr>
            <a:spLocks noGrp="1"/>
          </p:cNvSpPr>
          <p:nvPr>
            <p:ph idx="1"/>
          </p:nvPr>
        </p:nvSpPr>
        <p:spPr>
          <a:xfrm>
            <a:off x="457200" y="1841500"/>
            <a:ext cx="7620000" cy="4559300"/>
          </a:xfrm>
        </p:spPr>
        <p:txBody>
          <a:bodyPr/>
          <a:lstStyle/>
          <a:p>
            <a:r>
              <a:rPr lang="en-US" dirty="0"/>
              <a:t>Soil Collection Proposal submitted December 2020</a:t>
            </a:r>
          </a:p>
          <a:p>
            <a:r>
              <a:rPr lang="en-US" dirty="0"/>
              <a:t>Planning for Soil Collection Ceremony- October 2021</a:t>
            </a:r>
          </a:p>
          <a:p>
            <a:r>
              <a:rPr lang="en-US" dirty="0"/>
              <a:t>Planning for a remembrance event- April 2022</a:t>
            </a:r>
          </a:p>
          <a:p>
            <a:r>
              <a:rPr lang="en-US" dirty="0"/>
              <a:t>Moving forward towards Historical Marker placement</a:t>
            </a:r>
          </a:p>
          <a:p>
            <a:endParaRPr lang="en-US" dirty="0"/>
          </a:p>
        </p:txBody>
      </p:sp>
    </p:spTree>
    <p:extLst>
      <p:ext uri="{BB962C8B-B14F-4D97-AF65-F5344CB8AC3E}">
        <p14:creationId xmlns:p14="http://schemas.microsoft.com/office/powerpoint/2010/main" val="1026921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can you support?</a:t>
            </a:r>
          </a:p>
        </p:txBody>
      </p:sp>
      <p:sp>
        <p:nvSpPr>
          <p:cNvPr id="3" name="Content Placeholder 2"/>
          <p:cNvSpPr>
            <a:spLocks noGrp="1"/>
          </p:cNvSpPr>
          <p:nvPr>
            <p:ph idx="1"/>
          </p:nvPr>
        </p:nvSpPr>
        <p:spPr/>
        <p:txBody>
          <a:bodyPr/>
          <a:lstStyle/>
          <a:p>
            <a:r>
              <a:rPr lang="en-US" dirty="0"/>
              <a:t>Provide your email so we can stay in contact with updates.</a:t>
            </a:r>
          </a:p>
          <a:p>
            <a:r>
              <a:rPr lang="en-US" dirty="0"/>
              <a:t>Come to our events to learn and build community.</a:t>
            </a:r>
          </a:p>
          <a:p>
            <a:r>
              <a:rPr lang="en-US" dirty="0"/>
              <a:t>Let us know your skills and connections; our future projects will need increasing community support.</a:t>
            </a:r>
          </a:p>
          <a:p>
            <a:r>
              <a:rPr lang="en-US" dirty="0"/>
              <a:t>Continue learning: </a:t>
            </a:r>
          </a:p>
          <a:p>
            <a:pPr lvl="1"/>
            <a:r>
              <a:rPr lang="en-US" dirty="0"/>
              <a:t>True Justice (HBO documentary; available on </a:t>
            </a:r>
            <a:r>
              <a:rPr lang="en-US" dirty="0" err="1"/>
              <a:t>youtube</a:t>
            </a:r>
            <a:r>
              <a:rPr lang="en-US" dirty="0"/>
              <a:t>)</a:t>
            </a:r>
          </a:p>
          <a:p>
            <a:pPr lvl="1"/>
            <a:r>
              <a:rPr lang="en-US" u="sng" dirty="0"/>
              <a:t>Just Mercy </a:t>
            </a:r>
            <a:r>
              <a:rPr lang="en-US" dirty="0"/>
              <a:t>by Bryan Stevenson</a:t>
            </a:r>
          </a:p>
        </p:txBody>
      </p:sp>
    </p:spTree>
    <p:extLst>
      <p:ext uri="{BB962C8B-B14F-4D97-AF65-F5344CB8AC3E}">
        <p14:creationId xmlns:p14="http://schemas.microsoft.com/office/powerpoint/2010/main" val="37201306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2488</TotalTime>
  <Words>1094</Words>
  <Application>Microsoft Office PowerPoint</Application>
  <PresentationFormat>On-screen Show (4:3)</PresentationFormat>
  <Paragraphs>122</Paragraphs>
  <Slides>22</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Cambria</vt:lpstr>
      <vt:lpstr>Courier New</vt:lpstr>
      <vt:lpstr>Adjacency</vt:lpstr>
      <vt:lpstr> Alamance County Community Remembrance Coalition </vt:lpstr>
      <vt:lpstr>About the Coalition</vt:lpstr>
      <vt:lpstr>Equal Justice Initiative</vt:lpstr>
      <vt:lpstr>Equal Justice Initiative</vt:lpstr>
      <vt:lpstr>Why talk about lynchings?</vt:lpstr>
      <vt:lpstr>Lynching in Alamance County</vt:lpstr>
      <vt:lpstr>Wyatt Outlaw</vt:lpstr>
      <vt:lpstr>William Puryear</vt:lpstr>
      <vt:lpstr>John Jeffress</vt:lpstr>
      <vt:lpstr>Community Involvement with EJI</vt:lpstr>
      <vt:lpstr>Soil Collection Project</vt:lpstr>
      <vt:lpstr>Historical Marker Project</vt:lpstr>
      <vt:lpstr>National Memorial for  Peace and Justice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What’s coming up?</vt:lpstr>
      <vt:lpstr>How can you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Remembrance Project Coalition</dc:title>
  <dc:creator>Toddie Peters</dc:creator>
  <cp:lastModifiedBy>Robert Byrd</cp:lastModifiedBy>
  <cp:revision>26</cp:revision>
  <dcterms:created xsi:type="dcterms:W3CDTF">2019-10-08T20:41:14Z</dcterms:created>
  <dcterms:modified xsi:type="dcterms:W3CDTF">2021-05-26T12:15:03Z</dcterms:modified>
</cp:coreProperties>
</file>