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1"/>
  </p:notesMasterIdLst>
  <p:sldIdLst>
    <p:sldId id="256" r:id="rId5"/>
    <p:sldId id="281" r:id="rId6"/>
    <p:sldId id="278" r:id="rId7"/>
    <p:sldId id="279" r:id="rId8"/>
    <p:sldId id="282" r:id="rId9"/>
    <p:sldId id="280" r:id="rId10"/>
    <p:sldId id="283" r:id="rId11"/>
    <p:sldId id="288" r:id="rId12"/>
    <p:sldId id="289" r:id="rId13"/>
    <p:sldId id="284" r:id="rId14"/>
    <p:sldId id="285" r:id="rId15"/>
    <p:sldId id="286" r:id="rId16"/>
    <p:sldId id="290" r:id="rId17"/>
    <p:sldId id="291" r:id="rId18"/>
    <p:sldId id="292" r:id="rId19"/>
    <p:sldId id="28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93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2-27T15:04:39.454" idx="5">
    <p:pos x="10" y="10"/>
    <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0-01-31T13:58:23.916" idx="1">
    <p:pos x="10" y="10"/>
    <p:text/>
    <p:extLst>
      <p:ext uri="{C676402C-5697-4E1C-873F-D02D1690AC5C}">
        <p15:threadingInfo xmlns:p15="http://schemas.microsoft.com/office/powerpoint/2012/main" timeZoneBias="300"/>
      </p:ext>
    </p:extLst>
  </p:cm>
  <p:cm authorId="2" dt="2020-01-31T13:59:47.804" idx="2">
    <p:pos x="3335" y="2997"/>
    <p:text/>
    <p:extLst>
      <p:ext uri="{C676402C-5697-4E1C-873F-D02D1690AC5C}">
        <p15:threadingInfo xmlns:p15="http://schemas.microsoft.com/office/powerpoint/2012/main" timeZoneBias="300"/>
      </p:ext>
    </p:extLst>
  </p:cm>
  <p:cm authorId="2" dt="2020-01-31T14:00:23.570" idx="3">
    <p:pos x="3870" y="3004"/>
    <p:text/>
    <p:extLst>
      <p:ext uri="{C676402C-5697-4E1C-873F-D02D1690AC5C}">
        <p15:threadingInfo xmlns:p15="http://schemas.microsoft.com/office/powerpoint/2012/main" timeZoneBias="300"/>
      </p:ext>
    </p:extLst>
  </p:cm>
  <p:cm authorId="2" dt="2020-01-31T14:00:40.295" idx="4">
    <p:pos x="4324" y="2986"/>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2ADB1-275D-430A-89EE-5C7E6CFF6FF2}" type="datetimeFigureOut">
              <a:rPr lang="en-US" smtClean="0"/>
              <a:t>7/14/2021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25628-3A68-42F4-BA86-981817953149}" type="slidenum">
              <a:rPr lang="en-US" smtClean="0"/>
              <a:t>‹#›</a:t>
            </a:fld>
            <a:endParaRPr lang="en-US" dirty="0"/>
          </a:p>
        </p:txBody>
      </p:sp>
    </p:spTree>
    <p:extLst>
      <p:ext uri="{BB962C8B-B14F-4D97-AF65-F5344CB8AC3E}">
        <p14:creationId xmlns:p14="http://schemas.microsoft.com/office/powerpoint/2010/main" val="64925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CFB17438-F675-4F3A-9DDE-BA8FBE20AEE5}" type="datetime1">
              <a:rPr lang="en-US" smtClean="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1BB99F-4A6F-4462-8157-1676676BD332}" type="datetime1">
              <a:rPr lang="en-US" smtClean="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CE2B30-8F27-4C34-B2D0-AC4B10F7FC96}" type="datetime1">
              <a:rPr lang="en-US" smtClean="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64D1FA-FBDB-46D3-902A-19BD1DFA6C20}" type="datetime1">
              <a:rPr lang="en-US" smtClean="0"/>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A4405B-5DA5-43A8-99EB-C3A3192CA4A2}" type="datetime1">
              <a:rPr lang="en-US" smtClean="0"/>
              <a:t>7/14/2021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F0482A-4A9D-4FD6-AC92-64AF604A35D0}" type="datetime1">
              <a:rPr lang="en-US" smtClean="0"/>
              <a:t>7/14/2021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576F0F-3C63-45B5-8441-7AB54340D09C}" type="datetime1">
              <a:rPr lang="en-US" smtClean="0"/>
              <a:t>7/14/2021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E688C-29A8-4402-BDE3-C711C763372C}" type="datetime1">
              <a:rPr lang="en-US" smtClean="0"/>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9EFB45-CE33-4D16-86B5-855D24A59343}" type="datetime1">
              <a:rPr lang="en-US" smtClean="0"/>
              <a:t>7/14/2021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66271E-20E2-4A58-BCBF-32E5A15A913A}" type="datetime1">
              <a:rPr lang="en-US" smtClean="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9FF612-79F2-4F54-829D-28F9BDF126F7}" type="datetime1">
              <a:rPr lang="en-US" smtClean="0"/>
              <a:t>7/14/2021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1EE6278-525D-4C61-90E0-73CCF58D5F13}" type="datetime1">
              <a:rPr lang="en-US" smtClean="0"/>
              <a:t>7/14/2021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hf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wera1usa@gmail.com"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www.ncdot.gov/projects/nc-119/Pages/project-highlights.aspx"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30BD1B1-AA22-48F1-B3ED-579CD284605D}"/>
              </a:ext>
              <a:ext uri="{C183D7F6-B498-43B3-948B-1728B52AA6E4}">
                <adec:decorative xmlns:adec="http://schemas.microsoft.com/office/drawing/2017/decorative" val="1"/>
              </a:ext>
            </a:extLst>
          </p:cNvPr>
          <p:cNvPicPr>
            <a:picLocks noChangeAspect="1"/>
          </p:cNvPicPr>
          <p:nvPr/>
        </p:nvPicPr>
        <p:blipFill rotWithShape="1">
          <a:blip r:embed="rId2"/>
          <a:srcRect r="52444" b="-1"/>
          <a:stretch/>
        </p:blipFill>
        <p:spPr>
          <a:xfrm>
            <a:off x="604990" y="478465"/>
            <a:ext cx="10834194" cy="5656521"/>
          </a:xfrm>
          <a:prstGeom prst="rect">
            <a:avLst/>
          </a:prstGeom>
        </p:spPr>
      </p:pic>
      <p:sp>
        <p:nvSpPr>
          <p:cNvPr id="21" name="Rectangle 20">
            <a:extLst>
              <a:ext uri="{FF2B5EF4-FFF2-40B4-BE49-F238E27FC236}">
                <a16:creationId xmlns:a16="http://schemas.microsoft.com/office/drawing/2014/main" id="{EAA48FC5-3C83-4F1B-BC33-DF0B588F8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D84FB-5D02-47D2-98FD-4F01A02E2AEA}"/>
              </a:ext>
            </a:extLst>
          </p:cNvPr>
          <p:cNvSpPr>
            <a:spLocks noGrp="1"/>
          </p:cNvSpPr>
          <p:nvPr>
            <p:ph type="ctrTitle"/>
          </p:nvPr>
        </p:nvSpPr>
        <p:spPr>
          <a:xfrm>
            <a:off x="3896786" y="3378913"/>
            <a:ext cx="8064347" cy="1068632"/>
          </a:xfrm>
        </p:spPr>
        <p:txBody>
          <a:bodyPr anchor="b">
            <a:normAutofit fontScale="90000"/>
          </a:bodyPr>
          <a:lstStyle/>
          <a:p>
            <a:pPr algn="ctr"/>
            <a:r>
              <a:rPr lang="en-US" sz="4000" dirty="0">
                <a:solidFill>
                  <a:srgbClr val="FFFFFF"/>
                </a:solidFill>
              </a:rPr>
              <a:t>WERA: Right to basic Amenities &amp; 119-Bypass</a:t>
            </a:r>
            <a:br>
              <a:rPr lang="en-US" sz="4000" dirty="0">
                <a:solidFill>
                  <a:srgbClr val="FFFFFF"/>
                </a:solidFill>
              </a:rPr>
            </a:br>
            <a:r>
              <a:rPr lang="en-US" sz="4000" dirty="0">
                <a:solidFill>
                  <a:srgbClr val="FFFFFF"/>
                </a:solidFill>
              </a:rPr>
              <a:t>NEPA Environmental Impact Statement (EIS)</a:t>
            </a:r>
          </a:p>
        </p:txBody>
      </p:sp>
      <p:sp>
        <p:nvSpPr>
          <p:cNvPr id="3" name="Subtitle 2">
            <a:extLst>
              <a:ext uri="{FF2B5EF4-FFF2-40B4-BE49-F238E27FC236}">
                <a16:creationId xmlns:a16="http://schemas.microsoft.com/office/drawing/2014/main" id="{E9F6641D-ADF3-40BD-9BA3-E740E77C8826}"/>
              </a:ext>
            </a:extLst>
          </p:cNvPr>
          <p:cNvSpPr>
            <a:spLocks noGrp="1"/>
          </p:cNvSpPr>
          <p:nvPr>
            <p:ph type="subTitle" idx="1"/>
          </p:nvPr>
        </p:nvSpPr>
        <p:spPr>
          <a:xfrm>
            <a:off x="1010307" y="1252242"/>
            <a:ext cx="11181693" cy="1449332"/>
          </a:xfrm>
        </p:spPr>
        <p:txBody>
          <a:bodyPr anchor="t">
            <a:noAutofit/>
          </a:bodyPr>
          <a:lstStyle/>
          <a:p>
            <a:r>
              <a:rPr lang="en-US" sz="2800" b="1" dirty="0">
                <a:solidFill>
                  <a:schemeClr val="tx1"/>
                </a:solidFill>
              </a:rPr>
              <a:t>Omega and Brenda Wilson, Co-Founders </a:t>
            </a:r>
          </a:p>
          <a:p>
            <a:r>
              <a:rPr lang="en-US" sz="2800" b="1" dirty="0">
                <a:solidFill>
                  <a:schemeClr val="tx1"/>
                </a:solidFill>
              </a:rPr>
              <a:t>West End Revitalization Association (WERA) 1994-1995</a:t>
            </a:r>
          </a:p>
          <a:p>
            <a:r>
              <a:rPr lang="en-US" sz="2800" b="1" dirty="0">
                <a:solidFill>
                  <a:schemeClr val="tx1"/>
                </a:solidFill>
              </a:rPr>
              <a:t>Mebane, North Carolina / Email: </a:t>
            </a:r>
            <a:r>
              <a:rPr lang="en-US" sz="2800" b="1" dirty="0">
                <a:solidFill>
                  <a:schemeClr val="tx1"/>
                </a:solidFill>
                <a:hlinkClick r:id="rId3">
                  <a:extLst>
                    <a:ext uri="{A12FA001-AC4F-418D-AE19-62706E023703}">
                      <ahyp:hlinkClr xmlns:ahyp="http://schemas.microsoft.com/office/drawing/2018/hyperlinkcolor" val="tx"/>
                    </a:ext>
                  </a:extLst>
                </a:hlinkClick>
              </a:rPr>
              <a:t>wera1usa@gmail.com</a:t>
            </a:r>
            <a:endParaRPr lang="en-US" sz="2800" b="1" dirty="0">
              <a:solidFill>
                <a:schemeClr val="tx1"/>
              </a:solidFill>
            </a:endParaRPr>
          </a:p>
          <a:p>
            <a:r>
              <a:rPr lang="en-US" sz="2800" b="1" dirty="0">
                <a:solidFill>
                  <a:schemeClr val="tx1"/>
                </a:solidFill>
              </a:rPr>
              <a:t>Original Website: www.wera-nc.org</a:t>
            </a:r>
          </a:p>
        </p:txBody>
      </p:sp>
      <p:cxnSp>
        <p:nvCxnSpPr>
          <p:cNvPr id="23" name="Straight Connector 22">
            <a:extLst>
              <a:ext uri="{FF2B5EF4-FFF2-40B4-BE49-F238E27FC236}">
                <a16:creationId xmlns:a16="http://schemas.microsoft.com/office/drawing/2014/main" id="{62F01714-1A39-4194-BD47-8A9960C59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09349" y="4666480"/>
            <a:ext cx="6832499" cy="0"/>
          </a:xfrm>
          <a:prstGeom prst="line">
            <a:avLst/>
          </a:prstGeom>
          <a:ln w="22225">
            <a:solidFill>
              <a:srgbClr val="4AC4E3"/>
            </a:solidFill>
          </a:ln>
        </p:spPr>
        <p:style>
          <a:lnRef idx="3">
            <a:schemeClr val="accent1"/>
          </a:lnRef>
          <a:fillRef idx="0">
            <a:schemeClr val="accent1"/>
          </a:fillRef>
          <a:effectRef idx="2">
            <a:schemeClr val="accent1"/>
          </a:effectRef>
          <a:fontRef idx="minor">
            <a:schemeClr val="tx1"/>
          </a:fontRef>
        </p:style>
      </p:cxnSp>
      <p:sp>
        <p:nvSpPr>
          <p:cNvPr id="6" name="Slide Number Placeholder 5">
            <a:extLst>
              <a:ext uri="{FF2B5EF4-FFF2-40B4-BE49-F238E27FC236}">
                <a16:creationId xmlns:a16="http://schemas.microsoft.com/office/drawing/2014/main" id="{13FCCAE1-BF98-4099-8E8B-35D51313B885}"/>
              </a:ext>
            </a:extLst>
          </p:cNvPr>
          <p:cNvSpPr>
            <a:spLocks noGrp="1"/>
          </p:cNvSpPr>
          <p:nvPr>
            <p:ph type="sldNum" sz="quarter" idx="12"/>
          </p:nvPr>
        </p:nvSpPr>
        <p:spPr>
          <a:xfrm>
            <a:off x="10465193" y="6014249"/>
            <a:ext cx="973667" cy="274320"/>
          </a:xfrm>
        </p:spPr>
        <p:txBody>
          <a:bodyPr/>
          <a:lstStyle/>
          <a:p>
            <a:pPr algn="ctr"/>
            <a:fld id="{4FAB73BC-B049-4115-A692-8D63A059BFB8}" type="slidenum">
              <a:rPr lang="en-US" sz="1800" smtClean="0"/>
              <a:pPr algn="ctr"/>
              <a:t>1</a:t>
            </a:fld>
            <a:endParaRPr lang="en-US" sz="1800" dirty="0"/>
          </a:p>
        </p:txBody>
      </p:sp>
      <p:sp>
        <p:nvSpPr>
          <p:cNvPr id="7" name="TextBox 6">
            <a:extLst>
              <a:ext uri="{FF2B5EF4-FFF2-40B4-BE49-F238E27FC236}">
                <a16:creationId xmlns:a16="http://schemas.microsoft.com/office/drawing/2014/main" id="{6652082A-B90A-4677-A67D-AEB02D43CD16}"/>
              </a:ext>
            </a:extLst>
          </p:cNvPr>
          <p:cNvSpPr txBox="1"/>
          <p:nvPr/>
        </p:nvSpPr>
        <p:spPr>
          <a:xfrm>
            <a:off x="4088845" y="4748438"/>
            <a:ext cx="7882651" cy="584775"/>
          </a:xfrm>
          <a:prstGeom prst="rect">
            <a:avLst/>
          </a:prstGeom>
          <a:noFill/>
        </p:spPr>
        <p:txBody>
          <a:bodyPr wrap="square" rtlCol="0" anchor="t">
            <a:spAutoFit/>
          </a:bodyPr>
          <a:lstStyle/>
          <a:p>
            <a:pPr algn="ctr"/>
            <a:r>
              <a:rPr lang="en-US" sz="3200" dirty="0">
                <a:solidFill>
                  <a:srgbClr val="00B0F0"/>
                </a:solidFill>
                <a:latin typeface="Arial"/>
                <a:cs typeface="Arial"/>
              </a:rPr>
              <a:t>Connecting the dots…in Old South Culture</a:t>
            </a:r>
          </a:p>
        </p:txBody>
      </p:sp>
      <p:sp>
        <p:nvSpPr>
          <p:cNvPr id="8" name="TextBox 7">
            <a:extLst>
              <a:ext uri="{FF2B5EF4-FFF2-40B4-BE49-F238E27FC236}">
                <a16:creationId xmlns:a16="http://schemas.microsoft.com/office/drawing/2014/main" id="{94F420E7-92E5-4F3A-AD81-6CC2EFA375CD}"/>
              </a:ext>
            </a:extLst>
          </p:cNvPr>
          <p:cNvSpPr txBox="1"/>
          <p:nvPr/>
        </p:nvSpPr>
        <p:spPr>
          <a:xfrm>
            <a:off x="1007033" y="5067149"/>
            <a:ext cx="11181693" cy="1077218"/>
          </a:xfrm>
          <a:prstGeom prst="rect">
            <a:avLst/>
          </a:prstGeom>
          <a:noFill/>
        </p:spPr>
        <p:txBody>
          <a:bodyPr wrap="square" rtlCol="0">
            <a:spAutoFit/>
          </a:bodyPr>
          <a:lstStyle/>
          <a:p>
            <a:r>
              <a:rPr lang="en-US" sz="3200" dirty="0">
                <a:latin typeface="+mj-lt"/>
                <a:cs typeface="Arial" panose="020B0604020202020204" pitchFamily="34" charset="0"/>
              </a:rPr>
              <a:t>      March 2, 2020</a:t>
            </a:r>
          </a:p>
          <a:p>
            <a:r>
              <a:rPr lang="en-US" sz="3200" dirty="0">
                <a:latin typeface="+mj-lt"/>
                <a:cs typeface="Arial" panose="020B0604020202020204" pitchFamily="34" charset="0"/>
              </a:rPr>
              <a:t>						     Duke University Environmental Law &amp; Policy Clinic, Durham, NC</a:t>
            </a:r>
          </a:p>
        </p:txBody>
      </p:sp>
    </p:spTree>
    <p:extLst>
      <p:ext uri="{BB962C8B-B14F-4D97-AF65-F5344CB8AC3E}">
        <p14:creationId xmlns:p14="http://schemas.microsoft.com/office/powerpoint/2010/main" val="2806257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6"/>
            <a:ext cx="9720072" cy="1170432"/>
          </a:xfrm>
        </p:spPr>
        <p:txBody>
          <a:bodyPr vert="horz" lIns="91440" tIns="45720" rIns="91440" bIns="45720" rtlCol="0" anchor="ctr">
            <a:normAutofit fontScale="90000"/>
          </a:bodyPr>
          <a:lstStyle/>
          <a:p>
            <a:pPr algn="ctr"/>
            <a:r>
              <a:rPr lang="en-US" u="sng" dirty="0">
                <a:solidFill>
                  <a:srgbClr val="0070C0"/>
                </a:solidFill>
              </a:rPr>
              <a:t>WERA: Right to basic Amenities &amp; 119-Bypass</a:t>
            </a:r>
            <a:br>
              <a:rPr lang="en-US" u="sng" dirty="0">
                <a:solidFill>
                  <a:srgbClr val="0070C0"/>
                </a:solidFill>
              </a:rPr>
            </a:br>
            <a:r>
              <a:rPr lang="en-US" u="sng" dirty="0">
                <a:solidFill>
                  <a:srgbClr val="0070C0"/>
                </a:solidFill>
              </a:rPr>
              <a:t>NEPA Environmental Impact Statement</a:t>
            </a:r>
          </a:p>
        </p:txBody>
      </p:sp>
      <p:sp>
        <p:nvSpPr>
          <p:cNvPr id="2" name="Rectangle 1">
            <a:extLst>
              <a:ext uri="{FF2B5EF4-FFF2-40B4-BE49-F238E27FC236}">
                <a16:creationId xmlns:a16="http://schemas.microsoft.com/office/drawing/2014/main" id="{36C504D8-2965-41F9-B24C-04A4A2A6AE3A}"/>
              </a:ext>
            </a:extLst>
          </p:cNvPr>
          <p:cNvSpPr/>
          <p:nvPr/>
        </p:nvSpPr>
        <p:spPr>
          <a:xfrm>
            <a:off x="1024127" y="2084832"/>
            <a:ext cx="10434809" cy="4023360"/>
          </a:xfrm>
          <a:prstGeom prst="rect">
            <a:avLst/>
          </a:prstGeom>
        </p:spPr>
        <p:txBody>
          <a:bodyPr vert="horz" lIns="45720" tIns="45720" rIns="45720" bIns="45720" rtlCol="0" anchor="t">
            <a:normAutofit/>
          </a:bodyPr>
          <a:lstStyle/>
          <a:p>
            <a:pPr defTabSz="914400">
              <a:lnSpc>
                <a:spcPct val="90000"/>
              </a:lnSpc>
              <a:spcAft>
                <a:spcPts val="600"/>
              </a:spcAft>
              <a:buClr>
                <a:schemeClr val="accent1"/>
              </a:buClr>
            </a:pPr>
            <a:r>
              <a:rPr lang="en-US" sz="2400" b="1" u="sng" dirty="0">
                <a:latin typeface="Arial"/>
                <a:cs typeface="Arial"/>
              </a:rPr>
              <a:t>Brenda Wilson</a:t>
            </a:r>
            <a:r>
              <a:rPr lang="en-US" sz="2400" dirty="0">
                <a:latin typeface="Arial"/>
                <a:cs typeface="Arial"/>
              </a:rPr>
              <a:t> – Born in Philadelphia, PA; Retired Special Education Teacher, Orange County, NC; Deaconess and Food Pantry volunteer for over 200 families at </a:t>
            </a:r>
            <a:r>
              <a:rPr lang="en-US" sz="2400" b="1" dirty="0">
                <a:latin typeface="Arial"/>
                <a:cs typeface="Arial"/>
              </a:rPr>
              <a:t>Melfield United Church of Christ</a:t>
            </a:r>
            <a:r>
              <a:rPr lang="en-US" sz="2400" dirty="0">
                <a:latin typeface="Arial"/>
                <a:cs typeface="Arial"/>
              </a:rPr>
              <a:t>, Haw River, NC.</a:t>
            </a:r>
          </a:p>
          <a:p>
            <a:pPr defTabSz="914400">
              <a:lnSpc>
                <a:spcPct val="90000"/>
              </a:lnSpc>
              <a:spcBef>
                <a:spcPts val="0"/>
              </a:spcBef>
              <a:spcAft>
                <a:spcPts val="600"/>
              </a:spcAft>
              <a:buClr>
                <a:schemeClr val="accent1"/>
              </a:buClr>
            </a:pPr>
            <a:r>
              <a:rPr lang="en-US" sz="2400" b="1" u="sng" dirty="0">
                <a:latin typeface="Arial"/>
                <a:cs typeface="Arial"/>
              </a:rPr>
              <a:t>Omega Wilson</a:t>
            </a:r>
            <a:r>
              <a:rPr lang="en-US" sz="2400" dirty="0">
                <a:latin typeface="Arial"/>
                <a:cs typeface="Arial"/>
              </a:rPr>
              <a:t> – Born in Mebane, NC; Retired Independent Insurance Agency, Central Carolina Counties; former treasurer for </a:t>
            </a:r>
            <a:r>
              <a:rPr lang="en-US" sz="2400" b="1" dirty="0">
                <a:latin typeface="Arial"/>
                <a:cs typeface="Arial"/>
              </a:rPr>
              <a:t>St. Luke Christian Church</a:t>
            </a:r>
            <a:r>
              <a:rPr lang="en-US" sz="2400" dirty="0">
                <a:latin typeface="Arial"/>
                <a:cs typeface="Arial"/>
              </a:rPr>
              <a:t>, Mebane, NC (built by Omega’s freed slave ancestors in 1893).</a:t>
            </a:r>
            <a:endParaRPr lang="en-US" sz="2400" dirty="0">
              <a:latin typeface="Arial" panose="020B0604020202020204" pitchFamily="34" charset="0"/>
              <a:cs typeface="Arial" panose="020B0604020202020204" pitchFamily="34" charset="0"/>
            </a:endParaRPr>
          </a:p>
          <a:p>
            <a:pPr defTabSz="914400">
              <a:lnSpc>
                <a:spcPct val="90000"/>
              </a:lnSpc>
              <a:spcAft>
                <a:spcPts val="600"/>
              </a:spcAft>
              <a:buClr>
                <a:schemeClr val="accent1"/>
              </a:buClr>
            </a:pPr>
            <a:r>
              <a:rPr lang="en-US" sz="2400" b="1" u="sng" dirty="0">
                <a:latin typeface="Arial"/>
                <a:cs typeface="Arial"/>
              </a:rPr>
              <a:t>Shaw University, Raleigh, NC</a:t>
            </a:r>
            <a:r>
              <a:rPr lang="en-US" sz="2400" dirty="0">
                <a:latin typeface="Arial"/>
                <a:cs typeface="Arial"/>
              </a:rPr>
              <a:t> – College schoolmates in the early 1970s. </a:t>
            </a:r>
            <a:endParaRPr lang="en-US" sz="2400" dirty="0">
              <a:latin typeface="Arial" panose="020B0604020202020204" pitchFamily="34" charset="0"/>
              <a:cs typeface="Arial" panose="020B0604020202020204" pitchFamily="34" charset="0"/>
            </a:endParaRPr>
          </a:p>
          <a:p>
            <a:pPr defTabSz="914400">
              <a:lnSpc>
                <a:spcPct val="90000"/>
              </a:lnSpc>
              <a:spcAft>
                <a:spcPts val="600"/>
              </a:spcAft>
              <a:buClr>
                <a:schemeClr val="accent1"/>
              </a:buClr>
            </a:pPr>
            <a:r>
              <a:rPr lang="en-US" sz="2400" b="1" u="sng" dirty="0">
                <a:latin typeface="Arial"/>
                <a:cs typeface="Arial"/>
              </a:rPr>
              <a:t>Married in 1974</a:t>
            </a:r>
            <a:r>
              <a:rPr lang="en-US" sz="2400" dirty="0">
                <a:latin typeface="Arial"/>
                <a:cs typeface="Arial"/>
              </a:rPr>
              <a:t> - Brenda’s grandparents, Luther and Mamie Burroughs, home church </a:t>
            </a:r>
            <a:r>
              <a:rPr lang="en-US" sz="2400" b="1" dirty="0">
                <a:latin typeface="Arial"/>
                <a:cs typeface="Arial"/>
              </a:rPr>
              <a:t>Mother Bethel AME Church</a:t>
            </a:r>
            <a:r>
              <a:rPr lang="en-US" sz="2400" dirty="0">
                <a:latin typeface="Arial"/>
                <a:cs typeface="Arial"/>
              </a:rPr>
              <a:t>, Center City Philadelphia, Pennsylvania. </a:t>
            </a:r>
            <a:endParaRPr lang="en-US" sz="2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F2A9A52-030D-48E3-8CD3-44086458A332}"/>
              </a:ext>
            </a:extLst>
          </p:cNvPr>
          <p:cNvPicPr>
            <a:picLocks noChangeAspect="1"/>
          </p:cNvPicPr>
          <p:nvPr/>
        </p:nvPicPr>
        <p:blipFill>
          <a:blip r:embed="rId2"/>
          <a:stretch>
            <a:fillRect/>
          </a:stretch>
        </p:blipFill>
        <p:spPr>
          <a:xfrm>
            <a:off x="1087288" y="5605601"/>
            <a:ext cx="9656911" cy="1252399"/>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681038" y="5802032"/>
            <a:ext cx="973667" cy="274320"/>
          </a:xfrm>
        </p:spPr>
        <p:txBody>
          <a:bodyPr vert="horz" lIns="91440" tIns="45720" rIns="91440" bIns="45720" rtlCol="0" anchor="ctr">
            <a:noAutofit/>
          </a:bodyPr>
          <a:lstStyle/>
          <a:p>
            <a:pPr algn="r" defTabSz="914400">
              <a:spcAft>
                <a:spcPts val="600"/>
              </a:spcAft>
            </a:pPr>
            <a:r>
              <a:rPr lang="en-US" sz="1800" dirty="0"/>
              <a:t>18</a:t>
            </a:r>
          </a:p>
        </p:txBody>
      </p:sp>
    </p:spTree>
    <p:extLst>
      <p:ext uri="{BB962C8B-B14F-4D97-AF65-F5344CB8AC3E}">
        <p14:creationId xmlns:p14="http://schemas.microsoft.com/office/powerpoint/2010/main" val="327104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958834" y="5790540"/>
            <a:ext cx="10274332" cy="1067459"/>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r"/>
            <a:fld id="{4FAB73BC-B049-4115-A692-8D63A059BFB8}" type="slidenum">
              <a:rPr lang="en-US" sz="1800" b="1" smtClean="0"/>
              <a:pPr algn="r"/>
              <a:t>3</a:t>
            </a:fld>
            <a:endParaRPr lang="en-US" sz="1800" b="1"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6"/>
            <a:ext cx="9720072" cy="1249791"/>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9" name="Rectangle 8">
            <a:extLst>
              <a:ext uri="{FF2B5EF4-FFF2-40B4-BE49-F238E27FC236}">
                <a16:creationId xmlns:a16="http://schemas.microsoft.com/office/drawing/2014/main" id="{EF8A6D4B-0A8F-446C-AB8E-49A3EF7EFD26}"/>
              </a:ext>
            </a:extLst>
          </p:cNvPr>
          <p:cNvSpPr/>
          <p:nvPr/>
        </p:nvSpPr>
        <p:spPr>
          <a:xfrm>
            <a:off x="1024128" y="1951034"/>
            <a:ext cx="4593265" cy="769441"/>
          </a:xfrm>
          <a:prstGeom prst="rect">
            <a:avLst/>
          </a:prstGeom>
        </p:spPr>
        <p:txBody>
          <a:bodyPr wrap="square">
            <a:spAutoFit/>
          </a:bodyPr>
          <a:lstStyle/>
          <a:p>
            <a:pPr algn="ctr"/>
            <a:r>
              <a:rPr lang="en-US" sz="2200" b="1" dirty="0">
                <a:latin typeface="Arial" panose="020B0604020202020204" pitchFamily="34" charset="0"/>
                <a:cs typeface="Arial" panose="020B0604020202020204" pitchFamily="34" charset="0"/>
              </a:rPr>
              <a:t>Mother Bethel A.M.E. Church</a:t>
            </a:r>
          </a:p>
          <a:p>
            <a:pPr algn="ctr"/>
            <a:r>
              <a:rPr lang="en-US" sz="2200" b="1" dirty="0">
                <a:latin typeface="Arial" panose="020B0604020202020204" pitchFamily="34" charset="0"/>
                <a:cs typeface="Arial" panose="020B0604020202020204" pitchFamily="34" charset="0"/>
              </a:rPr>
              <a:t>Center City Philadelphia, PA</a:t>
            </a:r>
          </a:p>
        </p:txBody>
      </p:sp>
      <p:pic>
        <p:nvPicPr>
          <p:cNvPr id="10" name="Picture 9">
            <a:extLst>
              <a:ext uri="{FF2B5EF4-FFF2-40B4-BE49-F238E27FC236}">
                <a16:creationId xmlns:a16="http://schemas.microsoft.com/office/drawing/2014/main" id="{2CBAE4E6-A6EA-47E7-9F40-E94933FA2C59}"/>
              </a:ext>
            </a:extLst>
          </p:cNvPr>
          <p:cNvPicPr>
            <a:picLocks noChangeAspect="1"/>
          </p:cNvPicPr>
          <p:nvPr/>
        </p:nvPicPr>
        <p:blipFill>
          <a:blip r:embed="rId3"/>
          <a:stretch>
            <a:fillRect/>
          </a:stretch>
        </p:blipFill>
        <p:spPr>
          <a:xfrm>
            <a:off x="1013371" y="2777100"/>
            <a:ext cx="4816257" cy="2956816"/>
          </a:xfrm>
          <a:prstGeom prst="rect">
            <a:avLst/>
          </a:prstGeom>
        </p:spPr>
      </p:pic>
      <p:sp>
        <p:nvSpPr>
          <p:cNvPr id="11" name="Content Placeholder 2">
            <a:extLst>
              <a:ext uri="{FF2B5EF4-FFF2-40B4-BE49-F238E27FC236}">
                <a16:creationId xmlns:a16="http://schemas.microsoft.com/office/drawing/2014/main" id="{BAB20EC8-50D3-43EA-B8BD-DCA125B3BE9E}"/>
              </a:ext>
            </a:extLst>
          </p:cNvPr>
          <p:cNvSpPr txBox="1">
            <a:spLocks/>
          </p:cNvSpPr>
          <p:nvPr/>
        </p:nvSpPr>
        <p:spPr>
          <a:xfrm>
            <a:off x="5884164" y="2042930"/>
            <a:ext cx="5224255" cy="3826343"/>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nSpc>
                <a:spcPct val="100000"/>
              </a:lnSpc>
              <a:spcBef>
                <a:spcPts val="0"/>
              </a:spcBef>
              <a:buNone/>
            </a:pPr>
            <a:r>
              <a:rPr lang="en-US" dirty="0">
                <a:latin typeface="Arial"/>
                <a:cs typeface="Arial"/>
              </a:rPr>
              <a:t>In 1794, Bishop Richard Allen organized the congregation and founded the oldest </a:t>
            </a:r>
            <a:r>
              <a:rPr lang="en-US" b="1" dirty="0">
                <a:latin typeface="Arial"/>
                <a:cs typeface="Arial"/>
              </a:rPr>
              <a:t>African Methodist Episcopal (AME) </a:t>
            </a:r>
            <a:r>
              <a:rPr lang="en-US" dirty="0">
                <a:latin typeface="Arial"/>
                <a:cs typeface="Arial"/>
              </a:rPr>
              <a:t>congregation in the nation. </a:t>
            </a:r>
            <a:r>
              <a:rPr lang="en-US" u="sng" dirty="0">
                <a:latin typeface="Arial"/>
                <a:cs typeface="Arial"/>
              </a:rPr>
              <a:t>Its present church, completed in 1890, is the oldest church property in the United States to be continuously owned by African Americans</a:t>
            </a:r>
            <a:r>
              <a:rPr lang="en-US" dirty="0">
                <a:latin typeface="Arial"/>
                <a:cs typeface="Arial"/>
              </a:rPr>
              <a:t>. </a:t>
            </a:r>
            <a:r>
              <a:rPr lang="en-US" b="1" dirty="0">
                <a:latin typeface="Arial"/>
                <a:cs typeface="Arial"/>
              </a:rPr>
              <a:t>It was designated a National Historic Landmark in 1972, in order stop demolition by white residential “gentrification”.  </a:t>
            </a:r>
            <a:r>
              <a:rPr lang="en-US" b="1" u="sng" dirty="0">
                <a:solidFill>
                  <a:srgbClr val="C00000"/>
                </a:solidFill>
                <a:latin typeface="Arial"/>
                <a:cs typeface="Arial"/>
              </a:rPr>
              <a:t>EIS???</a:t>
            </a:r>
          </a:p>
        </p:txBody>
      </p:sp>
    </p:spTree>
    <p:extLst>
      <p:ext uri="{BB962C8B-B14F-4D97-AF65-F5344CB8AC3E}">
        <p14:creationId xmlns:p14="http://schemas.microsoft.com/office/powerpoint/2010/main" val="16417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839262" y="5833640"/>
            <a:ext cx="10040244" cy="1024359"/>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b="1" smtClean="0"/>
              <a:pPr algn="ctr"/>
              <a:t>4</a:t>
            </a:fld>
            <a:endParaRPr lang="en-US" sz="1800" b="1"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6"/>
            <a:ext cx="9720072" cy="1266733"/>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pic>
        <p:nvPicPr>
          <p:cNvPr id="2" name="Picture 1">
            <a:extLst>
              <a:ext uri="{FF2B5EF4-FFF2-40B4-BE49-F238E27FC236}">
                <a16:creationId xmlns:a16="http://schemas.microsoft.com/office/drawing/2014/main" id="{ABC00188-6C5D-4D93-9949-90466F73BC33}"/>
              </a:ext>
            </a:extLst>
          </p:cNvPr>
          <p:cNvPicPr>
            <a:picLocks noChangeAspect="1"/>
          </p:cNvPicPr>
          <p:nvPr/>
        </p:nvPicPr>
        <p:blipFill>
          <a:blip r:embed="rId3"/>
          <a:stretch>
            <a:fillRect/>
          </a:stretch>
        </p:blipFill>
        <p:spPr>
          <a:xfrm>
            <a:off x="839262" y="1958559"/>
            <a:ext cx="4865030" cy="3047493"/>
          </a:xfrm>
          <a:prstGeom prst="rect">
            <a:avLst/>
          </a:prstGeom>
        </p:spPr>
      </p:pic>
      <p:pic>
        <p:nvPicPr>
          <p:cNvPr id="3" name="Picture 2">
            <a:extLst>
              <a:ext uri="{FF2B5EF4-FFF2-40B4-BE49-F238E27FC236}">
                <a16:creationId xmlns:a16="http://schemas.microsoft.com/office/drawing/2014/main" id="{FD3E807C-F3F6-4EA4-B027-774BE7EDB885}"/>
              </a:ext>
            </a:extLst>
          </p:cNvPr>
          <p:cNvPicPr>
            <a:picLocks noChangeAspect="1"/>
          </p:cNvPicPr>
          <p:nvPr/>
        </p:nvPicPr>
        <p:blipFill>
          <a:blip r:embed="rId4"/>
          <a:stretch>
            <a:fillRect/>
          </a:stretch>
        </p:blipFill>
        <p:spPr>
          <a:xfrm>
            <a:off x="5704292" y="1958558"/>
            <a:ext cx="5039908" cy="3047494"/>
          </a:xfrm>
          <a:prstGeom prst="rect">
            <a:avLst/>
          </a:prstGeom>
        </p:spPr>
      </p:pic>
      <p:sp>
        <p:nvSpPr>
          <p:cNvPr id="5" name="Rectangle 4">
            <a:extLst>
              <a:ext uri="{FF2B5EF4-FFF2-40B4-BE49-F238E27FC236}">
                <a16:creationId xmlns:a16="http://schemas.microsoft.com/office/drawing/2014/main" id="{81888952-BAF1-4C14-A8D5-2370C5F98DAB}"/>
              </a:ext>
            </a:extLst>
          </p:cNvPr>
          <p:cNvSpPr/>
          <p:nvPr/>
        </p:nvSpPr>
        <p:spPr>
          <a:xfrm>
            <a:off x="729205" y="4958182"/>
            <a:ext cx="10243595" cy="1015663"/>
          </a:xfrm>
          <a:prstGeom prst="rect">
            <a:avLst/>
          </a:prstGeom>
        </p:spPr>
        <p:txBody>
          <a:bodyPr wrap="square" anchor="t">
            <a:spAutoFit/>
          </a:bodyPr>
          <a:lstStyle/>
          <a:p>
            <a:r>
              <a:rPr lang="en-US" sz="2000" b="1" dirty="0">
                <a:latin typeface="Arial"/>
                <a:cs typeface="Arial"/>
              </a:rPr>
              <a:t>Wedding Day!!!</a:t>
            </a:r>
            <a:r>
              <a:rPr lang="en-US" sz="2000" dirty="0">
                <a:latin typeface="Arial"/>
                <a:cs typeface="Arial"/>
              </a:rPr>
              <a:t> Omega and Brenda at the alter with Rev. Joiner officiating on September 7, 1974.  Newlyweds depart historic sanctuary with wedding party and family. </a:t>
            </a:r>
            <a:r>
              <a:rPr lang="en-US" sz="2000" b="1" dirty="0">
                <a:latin typeface="Arial"/>
                <a:cs typeface="Arial"/>
              </a:rPr>
              <a:t>Mother Bethel AME </a:t>
            </a:r>
            <a:r>
              <a:rPr lang="en-US" sz="2000" dirty="0">
                <a:latin typeface="Arial"/>
                <a:cs typeface="Arial"/>
              </a:rPr>
              <a:t>had just escaped demolition two years before this blessed day.</a:t>
            </a:r>
          </a:p>
        </p:txBody>
      </p:sp>
    </p:spTree>
    <p:extLst>
      <p:ext uri="{BB962C8B-B14F-4D97-AF65-F5344CB8AC3E}">
        <p14:creationId xmlns:p14="http://schemas.microsoft.com/office/powerpoint/2010/main" val="231606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47709"/>
            <a:ext cx="9994971" cy="910291"/>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5</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6"/>
            <a:ext cx="9720072" cy="884770"/>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Rectangle 1">
            <a:extLst>
              <a:ext uri="{FF2B5EF4-FFF2-40B4-BE49-F238E27FC236}">
                <a16:creationId xmlns:a16="http://schemas.microsoft.com/office/drawing/2014/main" id="{BE75CD3C-5AE9-4DCF-9B47-E94A466A7043}"/>
              </a:ext>
            </a:extLst>
          </p:cNvPr>
          <p:cNvSpPr/>
          <p:nvPr/>
        </p:nvSpPr>
        <p:spPr>
          <a:xfrm>
            <a:off x="775505" y="1619665"/>
            <a:ext cx="10104000" cy="4328044"/>
          </a:xfrm>
          <a:prstGeom prst="rect">
            <a:avLst/>
          </a:prstGeom>
        </p:spPr>
        <p:txBody>
          <a:bodyPr wrap="square" anchor="t">
            <a:spAutoFit/>
          </a:bodyPr>
          <a:lstStyle/>
          <a:p>
            <a:pPr marL="457200" indent="-457200">
              <a:lnSpc>
                <a:spcPct val="107000"/>
              </a:lnSpc>
              <a:spcAft>
                <a:spcPts val="800"/>
              </a:spcAft>
              <a:buFont typeface="+mj-lt"/>
              <a:buAutoNum type="arabicPeriod"/>
            </a:pPr>
            <a:r>
              <a:rPr lang="en-US" sz="2000" b="1" u="sng" dirty="0">
                <a:solidFill>
                  <a:srgbClr val="C00000"/>
                </a:solidFill>
                <a:latin typeface="Arial"/>
                <a:ea typeface="Calibri" panose="020F0502020204030204" pitchFamily="34" charset="0"/>
                <a:cs typeface="Arial"/>
              </a:rPr>
              <a:t>No NEPA Environment Impact States (EIS) - 1969:</a:t>
            </a:r>
            <a:r>
              <a:rPr lang="en-US" sz="2000" dirty="0">
                <a:solidFill>
                  <a:srgbClr val="C00000"/>
                </a:solidFill>
                <a:latin typeface="Arial"/>
                <a:ea typeface="Calibri" panose="020F0502020204030204" pitchFamily="34" charset="0"/>
                <a:cs typeface="Arial"/>
              </a:rPr>
              <a:t> </a:t>
            </a:r>
            <a:r>
              <a:rPr lang="en-US" sz="2000" dirty="0">
                <a:latin typeface="Arial"/>
                <a:ea typeface="Calibri" panose="020F0502020204030204" pitchFamily="34" charset="0"/>
                <a:cs typeface="Arial"/>
              </a:rPr>
              <a:t>In 1994, North Carolina Department of Transportation (NCDOT) revealed plans </a:t>
            </a:r>
            <a:r>
              <a:rPr lang="en-US" sz="2000">
                <a:latin typeface="Arial"/>
                <a:ea typeface="Calibri" panose="020F0502020204030204" pitchFamily="34" charset="0"/>
                <a:cs typeface="Arial"/>
              </a:rPr>
              <a:t>to construct </a:t>
            </a:r>
            <a:r>
              <a:rPr lang="en-US" sz="2000" dirty="0">
                <a:latin typeface="Arial"/>
                <a:ea typeface="Calibri" panose="020F0502020204030204" pitchFamily="34" charset="0"/>
                <a:cs typeface="Arial"/>
              </a:rPr>
              <a:t>a 27-mile highway to Danville, VA through two historic African American and Native American heritage communities (West End and White Level) in Mebane. Residents mobilized to protect their families from the negative effects of this proposed development.  </a:t>
            </a:r>
            <a:endParaRPr lang="en-US" sz="2000"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spcAft>
                <a:spcPts val="800"/>
              </a:spcAft>
              <a:buFont typeface="+mj-lt"/>
              <a:buAutoNum type="arabicPeriod"/>
            </a:pPr>
            <a:r>
              <a:rPr lang="en-US" sz="2000" dirty="0">
                <a:latin typeface="Arial"/>
                <a:ea typeface="Calibri" panose="020F0502020204030204" pitchFamily="34" charset="0"/>
                <a:cs typeface="Arial"/>
              </a:rPr>
              <a:t>For decades, homeowners had been denied access to basic amenities, such as safe drinking water, clean groundwater protection, and connection to Mebane’s sewage treatment system, only blocks away since 1921. </a:t>
            </a:r>
            <a:endParaRPr lang="en-US" sz="2000"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spcAft>
                <a:spcPts val="800"/>
              </a:spcAft>
              <a:buFont typeface="+mj-lt"/>
              <a:buAutoNum type="arabicPeriod"/>
            </a:pPr>
            <a:r>
              <a:rPr lang="en-US" sz="2000" dirty="0">
                <a:latin typeface="Arial"/>
                <a:ea typeface="Calibri" panose="020F0502020204030204" pitchFamily="34" charset="0"/>
                <a:cs typeface="Arial"/>
              </a:rPr>
              <a:t>Backyard septic systems had failure rates of 50-to-100 percent on some streets.</a:t>
            </a:r>
          </a:p>
          <a:p>
            <a:pPr marL="457200" indent="-457200">
              <a:lnSpc>
                <a:spcPct val="107000"/>
              </a:lnSpc>
              <a:spcAft>
                <a:spcPts val="800"/>
              </a:spcAft>
              <a:buFont typeface="+mj-lt"/>
              <a:buAutoNum type="arabicPeriod"/>
            </a:pPr>
            <a:r>
              <a:rPr lang="en-US" sz="2000" u="sng" dirty="0">
                <a:latin typeface="Arial"/>
                <a:ea typeface="Calibri" panose="020F0502020204030204" pitchFamily="34" charset="0"/>
                <a:cs typeface="Arial"/>
              </a:rPr>
              <a:t>NCDOT 119-bypass/overpass would cause more exposure to air pollution, degradation to homes, forest, streams, and wetlands, which contributes to climate change. </a:t>
            </a:r>
            <a:r>
              <a:rPr lang="en-US" sz="2000" u="sng" dirty="0">
                <a:solidFill>
                  <a:srgbClr val="7030A0"/>
                </a:solidFill>
                <a:latin typeface="Arial"/>
                <a:ea typeface="Calibri" panose="020F0502020204030204" pitchFamily="34" charset="0"/>
                <a:cs typeface="Arial"/>
                <a:hlinkClick r:id="rId3">
                  <a:extLst>
                    <a:ext uri="{A12FA001-AC4F-418D-AE19-62706E023703}">
                      <ahyp:hlinkClr xmlns:ahyp="http://schemas.microsoft.com/office/drawing/2018/hyperlinkcolor" val="tx"/>
                    </a:ext>
                  </a:extLst>
                </a:hlinkClick>
              </a:rPr>
              <a:t>https://www.ncdot.gov/projects/nc-119/Pages/project-highlights.aspx</a:t>
            </a:r>
            <a:r>
              <a:rPr lang="en-US" sz="2000" u="sng" dirty="0">
                <a:latin typeface="Arial"/>
                <a:ea typeface="Calibri" panose="020F0502020204030204" pitchFamily="34" charset="0"/>
                <a:cs typeface="Arial"/>
              </a:rPr>
              <a:t>)</a:t>
            </a:r>
            <a:endParaRPr lang="en-US" sz="2000" dirty="0">
              <a:effectLst/>
              <a:latin typeface="Arial"/>
              <a:ea typeface="Calibri" panose="020F0502020204030204" pitchFamily="34" charset="0"/>
              <a:cs typeface="Arial"/>
            </a:endParaRPr>
          </a:p>
        </p:txBody>
      </p:sp>
    </p:spTree>
    <p:extLst>
      <p:ext uri="{BB962C8B-B14F-4D97-AF65-F5344CB8AC3E}">
        <p14:creationId xmlns:p14="http://schemas.microsoft.com/office/powerpoint/2010/main" val="2376871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719469" y="5879939"/>
            <a:ext cx="10299631" cy="978061"/>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6</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1150987"/>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5" name="Content Placeholder 2">
            <a:extLst>
              <a:ext uri="{FF2B5EF4-FFF2-40B4-BE49-F238E27FC236}">
                <a16:creationId xmlns:a16="http://schemas.microsoft.com/office/drawing/2014/main" id="{87E4674F-3634-424E-AE5B-274DF515E1D9}"/>
              </a:ext>
            </a:extLst>
          </p:cNvPr>
          <p:cNvSpPr txBox="1">
            <a:spLocks/>
          </p:cNvSpPr>
          <p:nvPr/>
        </p:nvSpPr>
        <p:spPr>
          <a:xfrm>
            <a:off x="694071" y="1817225"/>
            <a:ext cx="6542107" cy="4062714"/>
          </a:xfrm>
          <a:prstGeom prst="rect">
            <a:avLst/>
          </a:prstGeom>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nSpc>
                <a:spcPct val="100000"/>
              </a:lnSpc>
              <a:spcBef>
                <a:spcPts val="0"/>
              </a:spcBef>
              <a:buNone/>
            </a:pPr>
            <a:r>
              <a:rPr lang="en-US" dirty="0">
                <a:latin typeface="Arial"/>
                <a:cs typeface="Arial"/>
              </a:rPr>
              <a:t>WERA became a 501©3 non-profit in 1995 when it was discovered that City of Mebane and the NCDOT  planned the 119-Bypass/overpass that would destroy St. Luke Christian Church, found in 1893 by freed slaves, the 200 year-old African American community cemetery, and over 70 homes in West End and dozens more in White Level communities. Some home are one block from two land-fields and Mebane’s sewage treatment plant built in 1921. </a:t>
            </a:r>
            <a:r>
              <a:rPr lang="en-US" b="1" dirty="0">
                <a:latin typeface="Arial"/>
                <a:cs typeface="Arial"/>
              </a:rPr>
              <a:t>WERA collected waters samples from drinking wells and streams that were tested at UNC-Chapel Hill and founded E. Coli and fecal coliforms. </a:t>
            </a:r>
            <a:endParaRPr lang="en-US" b="1" dirty="0">
              <a:latin typeface="Arial" panose="020B0604020202020204" pitchFamily="34" charset="0"/>
              <a:cs typeface="Arial" panose="020B0604020202020204" pitchFamily="34" charset="0"/>
            </a:endParaRPr>
          </a:p>
        </p:txBody>
      </p:sp>
      <p:sp>
        <p:nvSpPr>
          <p:cNvPr id="7" name="Content Placeholder 3">
            <a:extLst>
              <a:ext uri="{FF2B5EF4-FFF2-40B4-BE49-F238E27FC236}">
                <a16:creationId xmlns:a16="http://schemas.microsoft.com/office/drawing/2014/main" id="{2967E7E9-5E0F-4293-868A-2989C967F27D}"/>
              </a:ext>
            </a:extLst>
          </p:cNvPr>
          <p:cNvSpPr txBox="1">
            <a:spLocks/>
          </p:cNvSpPr>
          <p:nvPr/>
        </p:nvSpPr>
        <p:spPr>
          <a:xfrm>
            <a:off x="7236178" y="1817225"/>
            <a:ext cx="4236353" cy="107644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ctr">
              <a:lnSpc>
                <a:spcPct val="100000"/>
              </a:lnSpc>
              <a:spcBef>
                <a:spcPts val="0"/>
              </a:spcBef>
              <a:spcAft>
                <a:spcPts val="0"/>
              </a:spcAft>
              <a:buFont typeface="Tw Cen MT" panose="020B0602020104020603" pitchFamily="34" charset="0"/>
              <a:buNone/>
            </a:pPr>
            <a:r>
              <a:rPr lang="en-US" sz="2400" b="1" dirty="0">
                <a:latin typeface="Arial" panose="020B0604020202020204" pitchFamily="34" charset="0"/>
                <a:cs typeface="Arial" panose="020B0604020202020204" pitchFamily="34" charset="0"/>
              </a:rPr>
              <a:t>St. Luke Christian Church </a:t>
            </a:r>
            <a:r>
              <a:rPr lang="en-US" b="1" dirty="0">
                <a:latin typeface="Arial" panose="020B0604020202020204" pitchFamily="34" charset="0"/>
                <a:cs typeface="Arial" panose="020B0604020202020204" pitchFamily="34" charset="0"/>
              </a:rPr>
              <a:t>Demolished by NCDOT in 2016</a:t>
            </a:r>
          </a:p>
          <a:p>
            <a:pPr algn="ctr"/>
            <a:endParaRPr lang="en-US" dirty="0"/>
          </a:p>
        </p:txBody>
      </p:sp>
      <p:pic>
        <p:nvPicPr>
          <p:cNvPr id="9" name="Picture 8">
            <a:extLst>
              <a:ext uri="{FF2B5EF4-FFF2-40B4-BE49-F238E27FC236}">
                <a16:creationId xmlns:a16="http://schemas.microsoft.com/office/drawing/2014/main" id="{AB483546-365F-48DB-80F9-92CD1BB90A84}"/>
              </a:ext>
            </a:extLst>
          </p:cNvPr>
          <p:cNvPicPr>
            <a:picLocks noChangeAspect="1"/>
          </p:cNvPicPr>
          <p:nvPr/>
        </p:nvPicPr>
        <p:blipFill>
          <a:blip r:embed="rId3"/>
          <a:stretch>
            <a:fillRect/>
          </a:stretch>
        </p:blipFill>
        <p:spPr>
          <a:xfrm>
            <a:off x="7236179" y="2893671"/>
            <a:ext cx="4261750" cy="2901648"/>
          </a:xfrm>
          <a:prstGeom prst="rect">
            <a:avLst/>
          </a:prstGeom>
        </p:spPr>
      </p:pic>
    </p:spTree>
    <p:extLst>
      <p:ext uri="{BB962C8B-B14F-4D97-AF65-F5344CB8AC3E}">
        <p14:creationId xmlns:p14="http://schemas.microsoft.com/office/powerpoint/2010/main" val="1179426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98464"/>
            <a:ext cx="10023725" cy="865223"/>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7</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1035241"/>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pic>
        <p:nvPicPr>
          <p:cNvPr id="5" name="Content Placeholder 6">
            <a:extLst>
              <a:ext uri="{FF2B5EF4-FFF2-40B4-BE49-F238E27FC236}">
                <a16:creationId xmlns:a16="http://schemas.microsoft.com/office/drawing/2014/main" id="{263D905C-F740-44B9-9DA5-912982EB7775}"/>
              </a:ext>
            </a:extLst>
          </p:cNvPr>
          <p:cNvPicPr>
            <a:picLocks noChangeAspect="1"/>
          </p:cNvPicPr>
          <p:nvPr/>
        </p:nvPicPr>
        <p:blipFill>
          <a:blip r:embed="rId3"/>
          <a:stretch>
            <a:fillRect/>
          </a:stretch>
        </p:blipFill>
        <p:spPr>
          <a:xfrm>
            <a:off x="1024129" y="1824751"/>
            <a:ext cx="4809512" cy="2820204"/>
          </a:xfrm>
          <a:prstGeom prst="rect">
            <a:avLst/>
          </a:prstGeom>
        </p:spPr>
      </p:pic>
      <p:pic>
        <p:nvPicPr>
          <p:cNvPr id="7" name="Content Placeholder 5">
            <a:extLst>
              <a:ext uri="{FF2B5EF4-FFF2-40B4-BE49-F238E27FC236}">
                <a16:creationId xmlns:a16="http://schemas.microsoft.com/office/drawing/2014/main" id="{760AF00B-6380-4644-9171-7D7048AE8DA7}"/>
              </a:ext>
            </a:extLst>
          </p:cNvPr>
          <p:cNvPicPr>
            <a:picLocks noChangeAspect="1"/>
          </p:cNvPicPr>
          <p:nvPr/>
        </p:nvPicPr>
        <p:blipFill>
          <a:blip r:embed="rId4"/>
          <a:stretch>
            <a:fillRect/>
          </a:stretch>
        </p:blipFill>
        <p:spPr>
          <a:xfrm>
            <a:off x="5833641" y="1824751"/>
            <a:ext cx="5221213" cy="2820202"/>
          </a:xfrm>
          <a:prstGeom prst="rect">
            <a:avLst/>
          </a:prstGeom>
        </p:spPr>
      </p:pic>
      <p:sp>
        <p:nvSpPr>
          <p:cNvPr id="2" name="Rectangle 1">
            <a:extLst>
              <a:ext uri="{FF2B5EF4-FFF2-40B4-BE49-F238E27FC236}">
                <a16:creationId xmlns:a16="http://schemas.microsoft.com/office/drawing/2014/main" id="{29812404-5168-409B-979A-90B3DCA315AE}"/>
              </a:ext>
            </a:extLst>
          </p:cNvPr>
          <p:cNvSpPr/>
          <p:nvPr/>
        </p:nvSpPr>
        <p:spPr>
          <a:xfrm>
            <a:off x="719470" y="4644952"/>
            <a:ext cx="10448402" cy="1465721"/>
          </a:xfrm>
          <a:prstGeom prst="rect">
            <a:avLst/>
          </a:prstGeom>
        </p:spPr>
        <p:txBody>
          <a:bodyPr wrap="square">
            <a:spAutoFit/>
          </a:bodyPr>
          <a:lstStyle/>
          <a:p>
            <a:pPr marL="457200" indent="457200"/>
            <a:r>
              <a:rPr lang="en-US" b="1" dirty="0">
                <a:latin typeface="Arial" panose="020B0604020202020204" pitchFamily="34" charset="0"/>
                <a:ea typeface="Calibri" panose="020F0502020204030204" pitchFamily="34" charset="0"/>
                <a:cs typeface="Times New Roman" panose="02020603050405020304" pitchFamily="18" charset="0"/>
              </a:rPr>
              <a:t>Mebane First Presbyterian Church </a:t>
            </a:r>
            <a:r>
              <a:rPr lang="en-US" dirty="0">
                <a:latin typeface="Arial" panose="020B0604020202020204" pitchFamily="34" charset="0"/>
                <a:ea typeface="Calibri" panose="020F0502020204030204" pitchFamily="34" charset="0"/>
                <a:cs typeface="Times New Roman" panose="02020603050405020304" pitchFamily="18" charset="0"/>
              </a:rPr>
              <a:t>(corner stone 1865) founded by just freed slaves from the Scott Plantation, Haw River, NC. Family property of two North Carolina governors (W. Kerr Scott and Robert Scott) and Senator Ralph Scott. The church and 200-year old cemetery were also targeted for destruction by NCDOT and City of Mebane. Elder Donald Tate shares history with Bennett College Professor Valerie Johnson (now Dean at Shaw University, Raleigh, NC).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190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98464"/>
            <a:ext cx="9994971" cy="859536"/>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8</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992837"/>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TextBox 1">
            <a:extLst>
              <a:ext uri="{FF2B5EF4-FFF2-40B4-BE49-F238E27FC236}">
                <a16:creationId xmlns:a16="http://schemas.microsoft.com/office/drawing/2014/main" id="{C3497329-CC11-4B02-8FF1-8445C4894C1A}"/>
              </a:ext>
            </a:extLst>
          </p:cNvPr>
          <p:cNvSpPr txBox="1"/>
          <p:nvPr/>
        </p:nvSpPr>
        <p:spPr>
          <a:xfrm>
            <a:off x="757570" y="1715715"/>
            <a:ext cx="10671859" cy="4308872"/>
          </a:xfrm>
          <a:prstGeom prst="rect">
            <a:avLst/>
          </a:prstGeom>
          <a:noFill/>
        </p:spPr>
        <p:txBody>
          <a:bodyPr wrap="square" rtlCol="0" anchor="t">
            <a:spAutoFit/>
          </a:bodyPr>
          <a:lstStyle/>
          <a:p>
            <a:pPr marL="457200" indent="-457200">
              <a:spcAft>
                <a:spcPts val="600"/>
              </a:spcAft>
              <a:buFont typeface="+mj-lt"/>
              <a:buAutoNum type="arabicPeriod"/>
            </a:pPr>
            <a:r>
              <a:rPr lang="en-US" sz="2200" dirty="0">
                <a:latin typeface="Arial"/>
                <a:cs typeface="Arial"/>
              </a:rPr>
              <a:t>In 1999, WERA developed a list of public health disparities and submitted administrative complaints to the U.S. Department of Justice (DOJ) under Title VI of the Civil Rights Act of 1964 and referenced the Environmental Justice Executive Order 12898 of 1994. </a:t>
            </a:r>
            <a:endParaRPr lang="en-US" sz="2200" dirty="0">
              <a:latin typeface="Arial" panose="020B0604020202020204" pitchFamily="34" charset="0"/>
              <a:cs typeface="Arial" panose="020B0604020202020204" pitchFamily="34" charset="0"/>
            </a:endParaRPr>
          </a:p>
          <a:p>
            <a:pPr marL="457200" indent="-457200">
              <a:spcAft>
                <a:spcPts val="600"/>
              </a:spcAft>
              <a:buFont typeface="+mj-lt"/>
              <a:buAutoNum type="arabicPeriod"/>
            </a:pPr>
            <a:r>
              <a:rPr lang="en-US" sz="2200" b="1" dirty="0">
                <a:solidFill>
                  <a:srgbClr val="C00000"/>
                </a:solidFill>
                <a:latin typeface="Arial"/>
                <a:cs typeface="Arial"/>
              </a:rPr>
              <a:t>DOJ requested six federal government agencies to investigate their lack of oversight of civil rights laws, public health, and environmental protection statutes during the </a:t>
            </a:r>
            <a:r>
              <a:rPr lang="en-US" sz="2200" b="1" u="sng" dirty="0">
                <a:solidFill>
                  <a:srgbClr val="C00000"/>
                </a:solidFill>
                <a:latin typeface="Arial"/>
                <a:cs typeface="Arial"/>
              </a:rPr>
              <a:t>secret</a:t>
            </a:r>
            <a:r>
              <a:rPr lang="en-US" sz="2200" b="1" dirty="0">
                <a:solidFill>
                  <a:srgbClr val="C00000"/>
                </a:solidFill>
                <a:latin typeface="Arial"/>
                <a:cs typeface="Arial"/>
              </a:rPr>
              <a:t> interagency highway planning process, in disregard for NEPA-1969 and EPA. Meetings</a:t>
            </a:r>
            <a:r>
              <a:rPr lang="en-US" sz="2200" b="1" u="sng" dirty="0">
                <a:solidFill>
                  <a:srgbClr val="C00000"/>
                </a:solidFill>
                <a:latin typeface="Arial"/>
                <a:cs typeface="Arial"/>
              </a:rPr>
              <a:t> had been going on for 16 years without opportunities for public input or an EIS.</a:t>
            </a:r>
            <a:r>
              <a:rPr lang="en-US" sz="2200" b="1" dirty="0">
                <a:solidFill>
                  <a:srgbClr val="C00000"/>
                </a:solidFill>
                <a:latin typeface="Arial"/>
                <a:cs typeface="Arial"/>
              </a:rPr>
              <a:t> That is included DOJ’s own Civil Rights Division, DOT, EPA, HUD, USDA, and Commerce.</a:t>
            </a:r>
          </a:p>
          <a:p>
            <a:pPr marL="457200" indent="-457200">
              <a:spcAft>
                <a:spcPts val="600"/>
              </a:spcAft>
              <a:buFont typeface="+mj-lt"/>
              <a:buAutoNum type="arabicPeriod"/>
            </a:pPr>
            <a:r>
              <a:rPr lang="en-US" sz="2200" dirty="0">
                <a:latin typeface="Arial"/>
                <a:cs typeface="Arial"/>
              </a:rPr>
              <a:t>119-bypass/overpass meetings were conducted at Mebane's multi-million dollars golf course and country club for white residents, local, state government officials.</a:t>
            </a:r>
            <a:endParaRPr lang="en-US" sz="2200" b="1" u="sng" dirty="0">
              <a:latin typeface="Arial"/>
              <a:cs typeface="Arial"/>
            </a:endParaRPr>
          </a:p>
        </p:txBody>
      </p:sp>
    </p:spTree>
    <p:extLst>
      <p:ext uri="{BB962C8B-B14F-4D97-AF65-F5344CB8AC3E}">
        <p14:creationId xmlns:p14="http://schemas.microsoft.com/office/powerpoint/2010/main" val="135216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821981" y="1856460"/>
            <a:ext cx="10124366" cy="4279164"/>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9</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1150987"/>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TextBox 1">
            <a:extLst>
              <a:ext uri="{FF2B5EF4-FFF2-40B4-BE49-F238E27FC236}">
                <a16:creationId xmlns:a16="http://schemas.microsoft.com/office/drawing/2014/main" id="{14A51462-365A-478B-94A8-4E902DEFAE76}"/>
              </a:ext>
            </a:extLst>
          </p:cNvPr>
          <p:cNvSpPr txBox="1"/>
          <p:nvPr/>
        </p:nvSpPr>
        <p:spPr>
          <a:xfrm>
            <a:off x="986261" y="2420059"/>
            <a:ext cx="10128213" cy="1477328"/>
          </a:xfrm>
          <a:prstGeom prst="rect">
            <a:avLst/>
          </a:prstGeom>
          <a:noFill/>
        </p:spPr>
        <p:txBody>
          <a:bodyPr wrap="square" rtlCol="0" anchor="t">
            <a:spAutoFit/>
          </a:bodyPr>
          <a:lstStyle/>
          <a:p>
            <a:pPr algn="ctr"/>
            <a:r>
              <a:rPr lang="en-US" sz="3000" b="0" i="0" u="sng" strike="noStrike" dirty="0">
                <a:solidFill>
                  <a:srgbClr val="C00000"/>
                </a:solidFill>
                <a:latin typeface="Arial"/>
                <a:ea typeface="Arial"/>
                <a:cs typeface="Arial"/>
              </a:rPr>
              <a:t>African American communities are like men on</a:t>
            </a:r>
            <a:r>
              <a:rPr lang="en-US" sz="3000" b="0" i="0" u="none" strike="noStrike" dirty="0">
                <a:latin typeface="Arial"/>
                <a:ea typeface="Arial"/>
                <a:cs typeface="Arial"/>
              </a:rPr>
              <a:t>​</a:t>
            </a:r>
            <a:r>
              <a:rPr lang="en-US" sz="3000" dirty="0">
                <a:latin typeface="Arial"/>
                <a:ea typeface="Arial"/>
                <a:cs typeface="Arial"/>
              </a:rPr>
              <a:t> </a:t>
            </a:r>
            <a:r>
              <a:rPr lang="en-US" sz="3000" b="0" i="0" u="sng" strike="noStrike" dirty="0">
                <a:solidFill>
                  <a:srgbClr val="C00000"/>
                </a:solidFill>
                <a:latin typeface="Arial"/>
                <a:ea typeface="&amp;quot"/>
                <a:cs typeface="&amp;quot"/>
              </a:rPr>
              <a:t>death row</a:t>
            </a:r>
            <a:r>
              <a:rPr lang="en-US" sz="3000" u="sng" dirty="0">
                <a:solidFill>
                  <a:srgbClr val="C00000"/>
                </a:solidFill>
                <a:latin typeface="Arial"/>
                <a:ea typeface="&amp;quot"/>
                <a:cs typeface="&amp;quot"/>
              </a:rPr>
              <a:t>.</a:t>
            </a:r>
            <a:r>
              <a:rPr lang="en-US" sz="3000" b="0" i="0" u="sng" strike="noStrike" dirty="0">
                <a:solidFill>
                  <a:srgbClr val="C00000"/>
                </a:solidFill>
                <a:latin typeface="Arial"/>
                <a:ea typeface="&amp;quot"/>
                <a:cs typeface="&amp;quot"/>
              </a:rPr>
              <a:t> </a:t>
            </a:r>
            <a:r>
              <a:rPr lang="en-US" sz="3000" u="sng" dirty="0">
                <a:solidFill>
                  <a:srgbClr val="C00000"/>
                </a:solidFill>
                <a:latin typeface="Arial"/>
                <a:ea typeface="&amp;quot"/>
                <a:cs typeface="&amp;quot"/>
              </a:rPr>
              <a:t>It's</a:t>
            </a:r>
            <a:r>
              <a:rPr lang="en-US" sz="3000" b="0" i="0" u="sng" strike="noStrike" dirty="0">
                <a:solidFill>
                  <a:srgbClr val="C00000"/>
                </a:solidFill>
                <a:latin typeface="Arial"/>
                <a:ea typeface="&amp;quot"/>
                <a:cs typeface="&amp;quot"/>
              </a:rPr>
              <a:t> just a matter time for before they</a:t>
            </a:r>
            <a:r>
              <a:rPr lang="en-US" sz="3000" b="0" i="0" u="sng" strike="noStrike" dirty="0">
                <a:latin typeface="Arial"/>
                <a:ea typeface="&amp;quot"/>
                <a:cs typeface="&amp;quot"/>
              </a:rPr>
              <a:t>​</a:t>
            </a:r>
            <a:r>
              <a:rPr lang="en-US" sz="3000" u="sng" dirty="0">
                <a:latin typeface="Arial"/>
                <a:ea typeface="&amp;quot"/>
                <a:cs typeface="&amp;quot"/>
              </a:rPr>
              <a:t> </a:t>
            </a:r>
            <a:r>
              <a:rPr lang="en-US" sz="3000" u="sng" dirty="0">
                <a:solidFill>
                  <a:srgbClr val="C00000"/>
                </a:solidFill>
                <a:latin typeface="Arial"/>
                <a:ea typeface="&amp;quot"/>
                <a:cs typeface="&amp;quot"/>
              </a:rPr>
              <a:t>are</a:t>
            </a:r>
            <a:r>
              <a:rPr lang="en-US" sz="3000" u="sng" dirty="0">
                <a:latin typeface="Arial"/>
                <a:ea typeface="&amp;quot"/>
                <a:cs typeface="&amp;quot"/>
              </a:rPr>
              <a:t> </a:t>
            </a:r>
            <a:r>
              <a:rPr lang="en-US" sz="3000" b="0" i="0" u="sng" strike="noStrike" dirty="0">
                <a:solidFill>
                  <a:srgbClr val="C00000"/>
                </a:solidFill>
                <a:latin typeface="Arial"/>
                <a:ea typeface="&amp;quot"/>
                <a:cs typeface="&amp;quot"/>
              </a:rPr>
              <a:t>executed, according a </a:t>
            </a:r>
            <a:r>
              <a:rPr lang="en-US" sz="3000" u="sng" dirty="0">
                <a:solidFill>
                  <a:srgbClr val="C00000"/>
                </a:solidFill>
                <a:latin typeface="Arial"/>
                <a:ea typeface="&amp;quot"/>
                <a:cs typeface="&amp;quot"/>
              </a:rPr>
              <a:t>Mebane city</a:t>
            </a:r>
            <a:r>
              <a:rPr lang="en-US" sz="3000" b="0" i="0" u="sng" strike="noStrike" dirty="0">
                <a:solidFill>
                  <a:srgbClr val="C00000"/>
                </a:solidFill>
                <a:latin typeface="Arial"/>
                <a:ea typeface="&amp;quot"/>
                <a:cs typeface="&amp;quot"/>
              </a:rPr>
              <a:t> councilman.</a:t>
            </a:r>
            <a:r>
              <a:rPr lang="en-US" sz="3000" b="0" i="0" u="none" strike="noStrike" dirty="0">
                <a:latin typeface="Arial"/>
                <a:ea typeface="&amp;quot"/>
                <a:cs typeface="&amp;quot"/>
              </a:rPr>
              <a:t>​</a:t>
            </a:r>
            <a:endParaRPr lang="en-US" sz="3000" b="0" i="0" u="none" strike="noStrike" dirty="0">
              <a:latin typeface="Tw Cen MT" panose="020B0602020104020603"/>
              <a:ea typeface="&amp;quot"/>
              <a:cs typeface="&amp;quot"/>
            </a:endParaRPr>
          </a:p>
        </p:txBody>
      </p:sp>
      <p:sp>
        <p:nvSpPr>
          <p:cNvPr id="5" name="Rectangle 4">
            <a:extLst>
              <a:ext uri="{FF2B5EF4-FFF2-40B4-BE49-F238E27FC236}">
                <a16:creationId xmlns:a16="http://schemas.microsoft.com/office/drawing/2014/main" id="{8A24A150-F6D1-4DC8-B96E-6862C0E84A92}"/>
              </a:ext>
            </a:extLst>
          </p:cNvPr>
          <p:cNvSpPr/>
          <p:nvPr/>
        </p:nvSpPr>
        <p:spPr>
          <a:xfrm>
            <a:off x="909354" y="3816289"/>
            <a:ext cx="10124366" cy="2123658"/>
          </a:xfrm>
          <a:prstGeom prst="rect">
            <a:avLst/>
          </a:prstGeom>
        </p:spPr>
        <p:txBody>
          <a:bodyPr wrap="square" anchor="t">
            <a:spAutoFit/>
          </a:bodyPr>
          <a:lstStyle/>
          <a:p>
            <a:pPr algn="ctr"/>
            <a:r>
              <a:rPr lang="en-US" sz="3600" b="1" u="sng" dirty="0">
                <a:latin typeface="Arial"/>
                <a:cs typeface="Arial"/>
              </a:rPr>
              <a:t>USDOJ's Comments Connected the Dots</a:t>
            </a:r>
            <a:endParaRPr lang="en-US" dirty="0">
              <a:solidFill>
                <a:srgbClr val="000000"/>
              </a:solidFill>
              <a:latin typeface="Tw Cen MT" panose="020B0602020104020603"/>
              <a:cs typeface="Arial"/>
            </a:endParaRPr>
          </a:p>
          <a:p>
            <a:pPr algn="ctr"/>
            <a:r>
              <a:rPr lang="en-US" sz="3200" u="sng" dirty="0">
                <a:solidFill>
                  <a:srgbClr val="C00000"/>
                </a:solidFill>
                <a:latin typeface="Arial" panose="020B0604020202020204" pitchFamily="34" charset="0"/>
                <a:cs typeface="Arial" panose="020B0604020202020204" pitchFamily="34" charset="0"/>
              </a:rPr>
              <a:t>"Historic Patterns of Racial Discrimination that Deny </a:t>
            </a:r>
            <a:endParaRPr lang="en-US" sz="3200" dirty="0">
              <a:solidFill>
                <a:srgbClr val="000000"/>
              </a:solidFill>
              <a:latin typeface="Arial" panose="020B0604020202020204" pitchFamily="34" charset="0"/>
              <a:cs typeface="Arial" panose="020B0604020202020204" pitchFamily="34" charset="0"/>
            </a:endParaRPr>
          </a:p>
          <a:p>
            <a:r>
              <a:rPr lang="en-US" sz="3200" dirty="0">
                <a:solidFill>
                  <a:srgbClr val="C00000"/>
                </a:solidFill>
                <a:latin typeface="Arial" panose="020B0604020202020204" pitchFamily="34" charset="0"/>
                <a:cs typeface="Arial" panose="020B0604020202020204" pitchFamily="34" charset="0"/>
              </a:rPr>
              <a:t>   </a:t>
            </a:r>
            <a:r>
              <a:rPr lang="en-US" sz="3200" u="sng" dirty="0">
                <a:solidFill>
                  <a:srgbClr val="C00000"/>
                </a:solidFill>
                <a:latin typeface="Arial" panose="020B0604020202020204" pitchFamily="34" charset="0"/>
                <a:cs typeface="Arial" panose="020B0604020202020204" pitchFamily="34" charset="0"/>
              </a:rPr>
              <a:t>Basic Amenities" by "Revisionist" Local Government</a:t>
            </a:r>
            <a:endParaRPr lang="en-US" sz="3200" dirty="0">
              <a:solidFill>
                <a:srgbClr val="000000"/>
              </a:solidFill>
              <a:latin typeface="Arial" panose="020B0604020202020204" pitchFamily="34" charset="0"/>
              <a:cs typeface="Arial" panose="020B0604020202020204" pitchFamily="34" charset="0"/>
            </a:endParaRPr>
          </a:p>
          <a:p>
            <a:r>
              <a:rPr lang="en-US" sz="3200" u="sng" dirty="0">
                <a:solidFill>
                  <a:srgbClr val="C00000"/>
                </a:solidFill>
                <a:latin typeface="Arial" panose="020B0604020202020204" pitchFamily="34" charset="0"/>
                <a:cs typeface="Arial" panose="020B0604020202020204" pitchFamily="34" charset="0"/>
              </a:rPr>
              <a:t>   Leaders. </a:t>
            </a:r>
            <a:r>
              <a:rPr lang="en-US" sz="3200" u="sng" dirty="0">
                <a:latin typeface="Arial" panose="020B0604020202020204" pitchFamily="34" charset="0"/>
                <a:cs typeface="Arial" panose="020B0604020202020204" pitchFamily="34" charset="0"/>
              </a:rPr>
              <a:t>No regard for Title IV- Civil Rights Act -1964</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893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667785"/>
            <a:ext cx="9994971" cy="850846"/>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10</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1150987"/>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TextBox 1">
            <a:extLst>
              <a:ext uri="{FF2B5EF4-FFF2-40B4-BE49-F238E27FC236}">
                <a16:creationId xmlns:a16="http://schemas.microsoft.com/office/drawing/2014/main" id="{84987A5C-40C3-4A03-98C3-3D0F9BBDAF91}"/>
              </a:ext>
            </a:extLst>
          </p:cNvPr>
          <p:cNvSpPr txBox="1"/>
          <p:nvPr/>
        </p:nvSpPr>
        <p:spPr>
          <a:xfrm>
            <a:off x="951562" y="1810273"/>
            <a:ext cx="10066856" cy="3631763"/>
          </a:xfrm>
          <a:prstGeom prst="rect">
            <a:avLst/>
          </a:prstGeom>
          <a:noFill/>
        </p:spPr>
        <p:txBody>
          <a:bodyPr wrap="square" rtlCol="0" anchor="t">
            <a:spAutoFit/>
          </a:bodyPr>
          <a:lstStyle/>
          <a:p>
            <a:pPr marL="457200" indent="-457200">
              <a:spcAft>
                <a:spcPts val="600"/>
              </a:spcAft>
              <a:buFont typeface="+mj-lt"/>
              <a:buAutoNum type="arabicPeriod"/>
            </a:pPr>
            <a:r>
              <a:rPr lang="en-US" sz="2000" b="1" dirty="0">
                <a:latin typeface="Arial"/>
                <a:cs typeface="Arial"/>
              </a:rPr>
              <a:t>Following the WERA administrative complaints, a moratorium was placed by DOJ on NCDOT 119-bypass and overpass construction, from 1999 until 2016.</a:t>
            </a:r>
          </a:p>
          <a:p>
            <a:pPr marL="457200" indent="-457200">
              <a:spcAft>
                <a:spcPts val="600"/>
              </a:spcAft>
              <a:buFont typeface="+mj-lt"/>
              <a:buAutoNum type="arabicPeriod"/>
            </a:pPr>
            <a:r>
              <a:rPr lang="en-US" sz="2000" b="1" dirty="0">
                <a:latin typeface="Arial"/>
                <a:cs typeface="Arial"/>
              </a:rPr>
              <a:t>To mitigate some the potential impacts of the construction: Federal block grants ($8-Million) funded some urgent infrastructure needs in West End Community in Mebane city limits and Mebane's ETJ in Alamance County. Sewer lines were installed for 104 homes; underground petroleum storage tanks were removed from nearby commercial properties; and homes were rehabbed, sidewalks installed, and dirt streets paved for the first time. </a:t>
            </a:r>
            <a:endParaRPr lang="en-US" sz="2000" b="1" dirty="0">
              <a:latin typeface="Arial" panose="020B0604020202020204" pitchFamily="34" charset="0"/>
              <a:cs typeface="Arial" panose="020B0604020202020204" pitchFamily="34" charset="0"/>
            </a:endParaRPr>
          </a:p>
          <a:p>
            <a:pPr marL="457200" indent="-457200">
              <a:spcAft>
                <a:spcPts val="600"/>
              </a:spcAft>
              <a:buFont typeface="+mj-lt"/>
              <a:buAutoNum type="arabicPeriod"/>
            </a:pPr>
            <a:r>
              <a:rPr lang="en-US" sz="2000" b="1" u="sng" dirty="0">
                <a:solidFill>
                  <a:srgbClr val="C00000"/>
                </a:solidFill>
                <a:latin typeface="Arial"/>
                <a:cs typeface="Arial"/>
              </a:rPr>
              <a:t>Over 400 homes still lack these basic amenities under the authority of the City of Mebane, Alamance County, and Orange County</a:t>
            </a:r>
            <a:r>
              <a:rPr lang="en-US" sz="2000" b="1" dirty="0">
                <a:solidFill>
                  <a:srgbClr val="C00000"/>
                </a:solidFill>
                <a:latin typeface="Arial"/>
                <a:cs typeface="Arial"/>
              </a:rPr>
              <a:t>.  </a:t>
            </a:r>
            <a:r>
              <a:rPr lang="en-US" sz="2000" b="1" u="sng" dirty="0">
                <a:solidFill>
                  <a:srgbClr val="C00000"/>
                </a:solidFill>
                <a:latin typeface="Arial"/>
                <a:cs typeface="Arial"/>
              </a:rPr>
              <a:t>Some Orange County residential drinking wells have been documented to have arsenic in the water.</a:t>
            </a:r>
          </a:p>
        </p:txBody>
      </p:sp>
    </p:spTree>
    <p:extLst>
      <p:ext uri="{BB962C8B-B14F-4D97-AF65-F5344CB8AC3E}">
        <p14:creationId xmlns:p14="http://schemas.microsoft.com/office/powerpoint/2010/main" val="3022129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98464"/>
            <a:ext cx="9994971" cy="859536"/>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11</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693009"/>
            <a:ext cx="9720072" cy="777176"/>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TextBox 1">
            <a:extLst>
              <a:ext uri="{FF2B5EF4-FFF2-40B4-BE49-F238E27FC236}">
                <a16:creationId xmlns:a16="http://schemas.microsoft.com/office/drawing/2014/main" id="{173A8D16-C87B-4B8D-990A-3AF3DF0FC18C}"/>
              </a:ext>
            </a:extLst>
          </p:cNvPr>
          <p:cNvSpPr txBox="1"/>
          <p:nvPr/>
        </p:nvSpPr>
        <p:spPr>
          <a:xfrm>
            <a:off x="1081637" y="1668396"/>
            <a:ext cx="4163405" cy="707886"/>
          </a:xfrm>
          <a:prstGeom prst="rect">
            <a:avLst/>
          </a:prstGeom>
          <a:noFill/>
        </p:spPr>
        <p:txBody>
          <a:bodyPr wrap="square" rtlCol="0" anchor="t">
            <a:spAutoFit/>
          </a:bodyPr>
          <a:lstStyle/>
          <a:p>
            <a:pPr algn="ctr"/>
            <a:r>
              <a:rPr lang="en-US" sz="2000" b="1" u="sng" dirty="0">
                <a:latin typeface="Arial"/>
                <a:cs typeface="Arial"/>
              </a:rPr>
              <a:t>WERA's </a:t>
            </a:r>
            <a:r>
              <a:rPr lang="en-US" sz="2000" b="1" u="sng" dirty="0">
                <a:solidFill>
                  <a:srgbClr val="C00000"/>
                </a:solidFill>
                <a:latin typeface="Arial"/>
                <a:cs typeface="Arial"/>
              </a:rPr>
              <a:t>1999</a:t>
            </a:r>
            <a:r>
              <a:rPr lang="en-US" sz="2000" b="1" u="sng" dirty="0">
                <a:latin typeface="Arial"/>
                <a:cs typeface="Arial"/>
              </a:rPr>
              <a:t> US DOJ Complaint</a:t>
            </a:r>
          </a:p>
          <a:p>
            <a:pPr algn="ctr"/>
            <a:r>
              <a:rPr lang="en-US" sz="2000" b="1" u="sng" dirty="0">
                <a:latin typeface="Arial"/>
                <a:cs typeface="Arial"/>
              </a:rPr>
              <a:t>With Mini Grant Funding</a:t>
            </a:r>
            <a:endParaRPr lang="en-US" sz="2000" b="1" u="sng"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44AE6E0-12E7-4CDB-A2BC-D2CE5E613CEB}"/>
              </a:ext>
            </a:extLst>
          </p:cNvPr>
          <p:cNvSpPr txBox="1"/>
          <p:nvPr/>
        </p:nvSpPr>
        <p:spPr>
          <a:xfrm>
            <a:off x="5830486" y="1677119"/>
            <a:ext cx="5510247" cy="1015663"/>
          </a:xfrm>
          <a:prstGeom prst="rect">
            <a:avLst/>
          </a:prstGeom>
          <a:noFill/>
        </p:spPr>
        <p:txBody>
          <a:bodyPr wrap="square" rtlCol="0" anchor="t">
            <a:spAutoFit/>
          </a:bodyPr>
          <a:lstStyle/>
          <a:p>
            <a:pPr algn="ctr"/>
            <a:r>
              <a:rPr lang="en-US" sz="2000" b="1" u="sng" dirty="0">
                <a:latin typeface="Arial"/>
                <a:cs typeface="Arial"/>
              </a:rPr>
              <a:t>NCDOT's </a:t>
            </a:r>
            <a:r>
              <a:rPr lang="en-US" sz="2000" b="1" u="sng" dirty="0">
                <a:solidFill>
                  <a:srgbClr val="C00000"/>
                </a:solidFill>
                <a:latin typeface="Arial"/>
                <a:cs typeface="Arial"/>
              </a:rPr>
              <a:t>2007</a:t>
            </a:r>
            <a:r>
              <a:rPr lang="en-US" sz="2000" b="1" u="sng" dirty="0">
                <a:latin typeface="Arial"/>
                <a:cs typeface="Arial"/>
              </a:rPr>
              <a:t> 600-page NEPA EIS that References WERA &amp; West End Community Cost Millions of Taxpayers’ Dollars</a:t>
            </a:r>
          </a:p>
        </p:txBody>
      </p:sp>
      <p:pic>
        <p:nvPicPr>
          <p:cNvPr id="3" name="Picture 2">
            <a:extLst>
              <a:ext uri="{FF2B5EF4-FFF2-40B4-BE49-F238E27FC236}">
                <a16:creationId xmlns:a16="http://schemas.microsoft.com/office/drawing/2014/main" id="{BB72DB0C-3A36-4D0C-A4CB-08F7F71F1EC9}"/>
              </a:ext>
            </a:extLst>
          </p:cNvPr>
          <p:cNvPicPr>
            <a:picLocks noChangeAspect="1"/>
          </p:cNvPicPr>
          <p:nvPr/>
        </p:nvPicPr>
        <p:blipFill>
          <a:blip r:embed="rId3"/>
          <a:stretch>
            <a:fillRect/>
          </a:stretch>
        </p:blipFill>
        <p:spPr>
          <a:xfrm>
            <a:off x="1207625" y="2427939"/>
            <a:ext cx="3206188" cy="3570525"/>
          </a:xfrm>
          <a:prstGeom prst="rect">
            <a:avLst/>
          </a:prstGeom>
        </p:spPr>
      </p:pic>
      <p:pic>
        <p:nvPicPr>
          <p:cNvPr id="5" name="Picture 4">
            <a:extLst>
              <a:ext uri="{FF2B5EF4-FFF2-40B4-BE49-F238E27FC236}">
                <a16:creationId xmlns:a16="http://schemas.microsoft.com/office/drawing/2014/main" id="{66E2DAA2-F68E-4A6F-9C50-B394BFF7EFA7}"/>
              </a:ext>
            </a:extLst>
          </p:cNvPr>
          <p:cNvPicPr>
            <a:picLocks noChangeAspect="1"/>
          </p:cNvPicPr>
          <p:nvPr/>
        </p:nvPicPr>
        <p:blipFill>
          <a:blip r:embed="rId4"/>
          <a:stretch>
            <a:fillRect/>
          </a:stretch>
        </p:blipFill>
        <p:spPr>
          <a:xfrm>
            <a:off x="7673317" y="2692782"/>
            <a:ext cx="3206188" cy="3366773"/>
          </a:xfrm>
          <a:prstGeom prst="rect">
            <a:avLst/>
          </a:prstGeom>
        </p:spPr>
      </p:pic>
      <p:sp>
        <p:nvSpPr>
          <p:cNvPr id="9" name="TextBox 8">
            <a:extLst>
              <a:ext uri="{FF2B5EF4-FFF2-40B4-BE49-F238E27FC236}">
                <a16:creationId xmlns:a16="http://schemas.microsoft.com/office/drawing/2014/main" id="{8BC15CAA-131E-4A4C-9EDB-635FC0841B3D}"/>
              </a:ext>
            </a:extLst>
          </p:cNvPr>
          <p:cNvSpPr txBox="1"/>
          <p:nvPr/>
        </p:nvSpPr>
        <p:spPr>
          <a:xfrm>
            <a:off x="4544698" y="2851991"/>
            <a:ext cx="2958829" cy="2862322"/>
          </a:xfrm>
          <a:prstGeom prst="rect">
            <a:avLst/>
          </a:prstGeom>
          <a:noFill/>
        </p:spPr>
        <p:txBody>
          <a:bodyPr wrap="square" rtlCol="0" anchor="t">
            <a:spAutoFit/>
          </a:bodyPr>
          <a:lstStyle/>
          <a:p>
            <a:r>
              <a:rPr lang="en-US" sz="2000" b="1" dirty="0">
                <a:solidFill>
                  <a:srgbClr val="C00000"/>
                </a:solidFill>
                <a:latin typeface="Arial"/>
                <a:cs typeface="Arial"/>
              </a:rPr>
              <a:t>City of Mebane, Alamance County, and NCDOT planned 87-percent of property loss in four miles, from I-85/40 to US 70-HWY, would be African American in West End Community. ILLEGAL!!</a:t>
            </a:r>
            <a:endParaRPr lang="en-US" sz="20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8014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98464"/>
            <a:ext cx="9994971" cy="859536"/>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12</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758163"/>
          </a:xfrm>
        </p:spPr>
        <p:txBody>
          <a:bodyPr>
            <a:noAutofit/>
          </a:bodyPr>
          <a:lstStyle/>
          <a:p>
            <a:pPr algn="ctr"/>
            <a:r>
              <a:rPr lang="en-US" sz="4000" u="sng" dirty="0">
                <a:solidFill>
                  <a:srgbClr val="0070C0"/>
                </a:solidFill>
              </a:rPr>
              <a:t>WERA: Right to basic Amenities &amp; 119-Bypass</a:t>
            </a:r>
            <a:br>
              <a:rPr lang="en-US" sz="4000" u="sng" dirty="0">
                <a:solidFill>
                  <a:srgbClr val="0070C0"/>
                </a:solidFill>
              </a:rPr>
            </a:br>
            <a:r>
              <a:rPr lang="en-US" sz="4000" u="sng" dirty="0">
                <a:solidFill>
                  <a:srgbClr val="0070C0"/>
                </a:solidFill>
              </a:rPr>
              <a:t>NEPA Environmental Impact Statement</a:t>
            </a:r>
          </a:p>
        </p:txBody>
      </p:sp>
      <p:sp>
        <p:nvSpPr>
          <p:cNvPr id="2" name="TextBox 1">
            <a:extLst>
              <a:ext uri="{FF2B5EF4-FFF2-40B4-BE49-F238E27FC236}">
                <a16:creationId xmlns:a16="http://schemas.microsoft.com/office/drawing/2014/main" id="{2C8A11E8-6A45-44E7-9227-BD0FA0ABBFD3}"/>
              </a:ext>
            </a:extLst>
          </p:cNvPr>
          <p:cNvSpPr txBox="1"/>
          <p:nvPr/>
        </p:nvSpPr>
        <p:spPr>
          <a:xfrm>
            <a:off x="904755" y="1395464"/>
            <a:ext cx="10382490" cy="1938992"/>
          </a:xfrm>
          <a:prstGeom prst="rect">
            <a:avLst/>
          </a:prstGeom>
          <a:noFill/>
        </p:spPr>
        <p:txBody>
          <a:bodyPr wrap="square" rtlCol="0" anchor="t">
            <a:spAutoFit/>
          </a:bodyPr>
          <a:lstStyle/>
          <a:p>
            <a:r>
              <a:rPr lang="en-US" sz="2000" b="1" dirty="0">
                <a:solidFill>
                  <a:srgbClr val="C00000"/>
                </a:solidFill>
                <a:latin typeface="Arial"/>
                <a:cs typeface="Arial"/>
              </a:rPr>
              <a:t>In 2014, WERA filed interagency DOJ/EPA/NCDEQ Superfund Complaint per NCDOT EIS not including abandoned 30-acre Craftique Furniture Plant hazards. This is the site of the 119-Bypass/Overpass construction across US 70-Highway through West End Community. Complaint resulted in removal of over 5000-pounds of liquid and solid toxins and waste. Cancer-causing benzene and xylene were detected up-to 45-feet below ground at aquifer water table level in test wells by NCDENR(NCDEQ).</a:t>
            </a:r>
          </a:p>
        </p:txBody>
      </p:sp>
      <p:pic>
        <p:nvPicPr>
          <p:cNvPr id="7" name="Picture 6">
            <a:extLst>
              <a:ext uri="{FF2B5EF4-FFF2-40B4-BE49-F238E27FC236}">
                <a16:creationId xmlns:a16="http://schemas.microsoft.com/office/drawing/2014/main" id="{2BD372A1-FB89-48B0-8A6F-40FB8C600A7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7122" y="3481086"/>
            <a:ext cx="5668896" cy="2465292"/>
          </a:xfrm>
          <a:prstGeom prst="rect">
            <a:avLst/>
          </a:prstGeom>
          <a:noFill/>
          <a:ln>
            <a:noFill/>
          </a:ln>
        </p:spPr>
      </p:pic>
      <p:pic>
        <p:nvPicPr>
          <p:cNvPr id="3" name="Picture 2">
            <a:extLst>
              <a:ext uri="{FF2B5EF4-FFF2-40B4-BE49-F238E27FC236}">
                <a16:creationId xmlns:a16="http://schemas.microsoft.com/office/drawing/2014/main" id="{A0DCB5C8-89B7-4441-91DC-1F0EC2FAF3D0}"/>
              </a:ext>
            </a:extLst>
          </p:cNvPr>
          <p:cNvPicPr>
            <a:picLocks noChangeAspect="1"/>
          </p:cNvPicPr>
          <p:nvPr/>
        </p:nvPicPr>
        <p:blipFill>
          <a:blip r:embed="rId4"/>
          <a:stretch>
            <a:fillRect/>
          </a:stretch>
        </p:blipFill>
        <p:spPr>
          <a:xfrm>
            <a:off x="1024128" y="3481086"/>
            <a:ext cx="4497446" cy="2465291"/>
          </a:xfrm>
          <a:prstGeom prst="rect">
            <a:avLst/>
          </a:prstGeom>
        </p:spPr>
      </p:pic>
      <p:sp>
        <p:nvSpPr>
          <p:cNvPr id="9" name="TextBox 8">
            <a:extLst>
              <a:ext uri="{FF2B5EF4-FFF2-40B4-BE49-F238E27FC236}">
                <a16:creationId xmlns:a16="http://schemas.microsoft.com/office/drawing/2014/main" id="{083BBED6-2DF2-481C-84E8-7D1378DB3AC3}"/>
              </a:ext>
            </a:extLst>
          </p:cNvPr>
          <p:cNvSpPr txBox="1"/>
          <p:nvPr/>
        </p:nvSpPr>
        <p:spPr>
          <a:xfrm>
            <a:off x="1086928" y="5472023"/>
            <a:ext cx="44541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rPr>
              <a:t>Before Construction&gt;Water Tower</a:t>
            </a:r>
          </a:p>
        </p:txBody>
      </p:sp>
      <p:sp>
        <p:nvSpPr>
          <p:cNvPr id="10" name="TextBox 9">
            <a:extLst>
              <a:ext uri="{FF2B5EF4-FFF2-40B4-BE49-F238E27FC236}">
                <a16:creationId xmlns:a16="http://schemas.microsoft.com/office/drawing/2014/main" id="{3EEE165D-5BD5-4167-8C65-DE4F84988D96}"/>
              </a:ext>
            </a:extLst>
          </p:cNvPr>
          <p:cNvSpPr txBox="1"/>
          <p:nvPr/>
        </p:nvSpPr>
        <p:spPr>
          <a:xfrm>
            <a:off x="6018361" y="5472022"/>
            <a:ext cx="481353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rPr>
              <a:t>During Construction&gt;Water Tower</a:t>
            </a:r>
          </a:p>
        </p:txBody>
      </p:sp>
    </p:spTree>
    <p:extLst>
      <p:ext uri="{BB962C8B-B14F-4D97-AF65-F5344CB8AC3E}">
        <p14:creationId xmlns:p14="http://schemas.microsoft.com/office/powerpoint/2010/main" val="4282064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5998464"/>
            <a:ext cx="9994971" cy="859536"/>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13</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758163"/>
          </a:xfrm>
        </p:spPr>
        <p:txBody>
          <a:bodyPr>
            <a:noAutofit/>
          </a:bodyPr>
          <a:lstStyle/>
          <a:p>
            <a:pPr algn="ctr"/>
            <a:r>
              <a:rPr lang="en-US" sz="4000" u="sng" dirty="0">
                <a:solidFill>
                  <a:srgbClr val="0070C0"/>
                </a:solidFill>
              </a:rPr>
              <a:t>WERA: Right to basic Amenities &amp; 119-Bypass</a:t>
            </a:r>
            <a:br>
              <a:rPr lang="en-US" sz="4000" u="sng" dirty="0">
                <a:solidFill>
                  <a:srgbClr val="0070C0"/>
                </a:solidFill>
              </a:rPr>
            </a:br>
            <a:r>
              <a:rPr lang="en-US" sz="4000" u="sng" dirty="0">
                <a:solidFill>
                  <a:srgbClr val="0070C0"/>
                </a:solidFill>
              </a:rPr>
              <a:t>NEPA Environmental Impact Statement</a:t>
            </a:r>
          </a:p>
        </p:txBody>
      </p:sp>
      <p:sp>
        <p:nvSpPr>
          <p:cNvPr id="9" name="TextBox 8">
            <a:extLst>
              <a:ext uri="{FF2B5EF4-FFF2-40B4-BE49-F238E27FC236}">
                <a16:creationId xmlns:a16="http://schemas.microsoft.com/office/drawing/2014/main" id="{083BBED6-2DF2-481C-84E8-7D1378DB3AC3}"/>
              </a:ext>
            </a:extLst>
          </p:cNvPr>
          <p:cNvSpPr txBox="1"/>
          <p:nvPr/>
        </p:nvSpPr>
        <p:spPr>
          <a:xfrm>
            <a:off x="1086928" y="5472023"/>
            <a:ext cx="44541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rPr>
              <a:t>Before Construction&gt;Water Tower</a:t>
            </a:r>
          </a:p>
        </p:txBody>
      </p:sp>
      <p:sp>
        <p:nvSpPr>
          <p:cNvPr id="10" name="TextBox 9">
            <a:extLst>
              <a:ext uri="{FF2B5EF4-FFF2-40B4-BE49-F238E27FC236}">
                <a16:creationId xmlns:a16="http://schemas.microsoft.com/office/drawing/2014/main" id="{3EEE165D-5BD5-4167-8C65-DE4F84988D96}"/>
              </a:ext>
            </a:extLst>
          </p:cNvPr>
          <p:cNvSpPr txBox="1"/>
          <p:nvPr/>
        </p:nvSpPr>
        <p:spPr>
          <a:xfrm>
            <a:off x="719469" y="5118040"/>
            <a:ext cx="1057818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panose="020B0604020202020204" pitchFamily="34" charset="0"/>
                <a:cs typeface="Arial" panose="020B0604020202020204" pitchFamily="34" charset="0"/>
              </a:rPr>
              <a:t>Mile long 119-Bypass/Overpass crosses West Holt Street, railroad, industrial land, and 70-HWY through the City of Mebane. In the left backyard, water tower and contaminated abandoned Craftique Furniture Plant</a:t>
            </a:r>
            <a:r>
              <a:rPr lang="en-US" sz="2400" b="1" dirty="0">
                <a:latin typeface="Arial" panose="020B0604020202020204" pitchFamily="34" charset="0"/>
                <a:cs typeface="Arial" panose="020B0604020202020204" pitchFamily="34" charset="0"/>
              </a:rPr>
              <a:t>.</a:t>
            </a:r>
            <a:r>
              <a:rPr lang="en-US" sz="2400" b="1" dirty="0">
                <a:solidFill>
                  <a:schemeClr val="bg1"/>
                </a:solidFill>
                <a:latin typeface="Arial" panose="020B0604020202020204" pitchFamily="34" charset="0"/>
                <a:cs typeface="Arial" panose="020B0604020202020204" pitchFamily="34" charset="0"/>
              </a:rPr>
              <a:t> </a:t>
            </a:r>
            <a:r>
              <a:rPr lang="en-US" sz="2400" b="1" dirty="0">
                <a:solidFill>
                  <a:srgbClr val="C00000"/>
                </a:solidFill>
                <a:latin typeface="Arial" panose="020B0604020202020204" pitchFamily="34" charset="0"/>
                <a:cs typeface="Arial" panose="020B0604020202020204" pitchFamily="34" charset="0"/>
              </a:rPr>
              <a:t>EIS disregards Title VI &amp; EJ.  </a:t>
            </a:r>
            <a:endParaRPr lang="en-US" sz="2400" b="1" dirty="0">
              <a:solidFill>
                <a:srgbClr val="C00000"/>
              </a:solidFill>
            </a:endParaRPr>
          </a:p>
        </p:txBody>
      </p:sp>
      <p:pic>
        <p:nvPicPr>
          <p:cNvPr id="11" name="Picture 10" descr="A picture containing grass, outdoor, building, bridge&#10;&#10;Description automatically generated">
            <a:extLst>
              <a:ext uri="{FF2B5EF4-FFF2-40B4-BE49-F238E27FC236}">
                <a16:creationId xmlns:a16="http://schemas.microsoft.com/office/drawing/2014/main" id="{0106681A-134C-4A29-9B91-2A8A5A19851C}"/>
              </a:ext>
            </a:extLst>
          </p:cNvPr>
          <p:cNvPicPr>
            <a:picLocks noChangeAspect="1"/>
          </p:cNvPicPr>
          <p:nvPr/>
        </p:nvPicPr>
        <p:blipFill>
          <a:blip r:embed="rId3"/>
          <a:stretch>
            <a:fillRect/>
          </a:stretch>
        </p:blipFill>
        <p:spPr>
          <a:xfrm>
            <a:off x="840658" y="1508186"/>
            <a:ext cx="10327214" cy="3593204"/>
          </a:xfrm>
          <a:prstGeom prst="rect">
            <a:avLst/>
          </a:prstGeom>
        </p:spPr>
      </p:pic>
    </p:spTree>
    <p:extLst>
      <p:ext uri="{BB962C8B-B14F-4D97-AF65-F5344CB8AC3E}">
        <p14:creationId xmlns:p14="http://schemas.microsoft.com/office/powerpoint/2010/main" val="3138997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6178938"/>
            <a:ext cx="9994971" cy="679062"/>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14</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758163"/>
          </a:xfrm>
        </p:spPr>
        <p:txBody>
          <a:bodyPr>
            <a:noAutofit/>
          </a:bodyPr>
          <a:lstStyle/>
          <a:p>
            <a:pPr algn="ctr"/>
            <a:r>
              <a:rPr lang="en-US" sz="4000" u="sng" dirty="0">
                <a:solidFill>
                  <a:srgbClr val="0070C0"/>
                </a:solidFill>
              </a:rPr>
              <a:t>WERA: Right to basic Amenities &amp; 119-Bypass</a:t>
            </a:r>
            <a:br>
              <a:rPr lang="en-US" sz="4000" u="sng" dirty="0">
                <a:solidFill>
                  <a:srgbClr val="0070C0"/>
                </a:solidFill>
              </a:rPr>
            </a:br>
            <a:r>
              <a:rPr lang="en-US" sz="4000" u="sng" dirty="0">
                <a:solidFill>
                  <a:srgbClr val="0070C0"/>
                </a:solidFill>
              </a:rPr>
              <a:t>NEPA Environmental Impact Statement</a:t>
            </a:r>
          </a:p>
        </p:txBody>
      </p:sp>
      <p:sp>
        <p:nvSpPr>
          <p:cNvPr id="9" name="TextBox 8">
            <a:extLst>
              <a:ext uri="{FF2B5EF4-FFF2-40B4-BE49-F238E27FC236}">
                <a16:creationId xmlns:a16="http://schemas.microsoft.com/office/drawing/2014/main" id="{083BBED6-2DF2-481C-84E8-7D1378DB3AC3}"/>
              </a:ext>
            </a:extLst>
          </p:cNvPr>
          <p:cNvSpPr txBox="1"/>
          <p:nvPr/>
        </p:nvSpPr>
        <p:spPr>
          <a:xfrm>
            <a:off x="1024128" y="4764899"/>
            <a:ext cx="1013456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panose="020B0604020202020204" pitchFamily="34" charset="0"/>
                <a:cs typeface="Arial" panose="020B0604020202020204" pitchFamily="34" charset="0"/>
              </a:rPr>
              <a:t>119-Bypass/Overpass, just yards from $100-million Cambro Chemical and Plastics plant.  Mebane’s police chief and fire marshal objectives to proximity. No hazmat equipment. Explosion would close 119-overpass, West Holt Street under-pass, 70-HWY, and major railroad, with black and white residents in close proximity.  </a:t>
            </a:r>
          </a:p>
        </p:txBody>
      </p:sp>
      <p:pic>
        <p:nvPicPr>
          <p:cNvPr id="3" name="Picture 2" descr="A train traveling down a dirt road&#10;&#10;Description automatically generated">
            <a:extLst>
              <a:ext uri="{FF2B5EF4-FFF2-40B4-BE49-F238E27FC236}">
                <a16:creationId xmlns:a16="http://schemas.microsoft.com/office/drawing/2014/main" id="{87B6D8CF-89E5-47A3-96B8-B794257D38FE}"/>
              </a:ext>
            </a:extLst>
          </p:cNvPr>
          <p:cNvPicPr>
            <a:picLocks noChangeAspect="1"/>
          </p:cNvPicPr>
          <p:nvPr/>
        </p:nvPicPr>
        <p:blipFill>
          <a:blip r:embed="rId3"/>
          <a:stretch>
            <a:fillRect/>
          </a:stretch>
        </p:blipFill>
        <p:spPr>
          <a:xfrm>
            <a:off x="954330" y="1529926"/>
            <a:ext cx="10134565" cy="3189032"/>
          </a:xfrm>
          <a:prstGeom prst="rect">
            <a:avLst/>
          </a:prstGeom>
        </p:spPr>
      </p:pic>
    </p:spTree>
    <p:extLst>
      <p:ext uri="{BB962C8B-B14F-4D97-AF65-F5344CB8AC3E}">
        <p14:creationId xmlns:p14="http://schemas.microsoft.com/office/powerpoint/2010/main" val="2764242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59025" y="5826504"/>
            <a:ext cx="9994971" cy="679062"/>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15</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758163"/>
          </a:xfrm>
        </p:spPr>
        <p:txBody>
          <a:bodyPr>
            <a:noAutofit/>
          </a:bodyPr>
          <a:lstStyle/>
          <a:p>
            <a:pPr algn="ctr"/>
            <a:r>
              <a:rPr lang="en-US" sz="4000" u="sng" dirty="0">
                <a:solidFill>
                  <a:srgbClr val="0070C0"/>
                </a:solidFill>
              </a:rPr>
              <a:t>WERA: Right to basic Amenities &amp; 119-Bypass</a:t>
            </a:r>
            <a:br>
              <a:rPr lang="en-US" sz="4000" u="sng" dirty="0">
                <a:solidFill>
                  <a:srgbClr val="0070C0"/>
                </a:solidFill>
              </a:rPr>
            </a:br>
            <a:r>
              <a:rPr lang="en-US" sz="4000" u="sng" dirty="0">
                <a:solidFill>
                  <a:srgbClr val="0070C0"/>
                </a:solidFill>
              </a:rPr>
              <a:t>NEPA Environmental Impact Statement</a:t>
            </a:r>
          </a:p>
        </p:txBody>
      </p:sp>
      <p:sp>
        <p:nvSpPr>
          <p:cNvPr id="9" name="TextBox 8">
            <a:extLst>
              <a:ext uri="{FF2B5EF4-FFF2-40B4-BE49-F238E27FC236}">
                <a16:creationId xmlns:a16="http://schemas.microsoft.com/office/drawing/2014/main" id="{083BBED6-2DF2-481C-84E8-7D1378DB3AC3}"/>
              </a:ext>
            </a:extLst>
          </p:cNvPr>
          <p:cNvSpPr txBox="1"/>
          <p:nvPr/>
        </p:nvSpPr>
        <p:spPr>
          <a:xfrm>
            <a:off x="1024128" y="4764899"/>
            <a:ext cx="1032165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solidFill>
                  <a:srgbClr val="C00000"/>
                </a:solidFill>
                <a:latin typeface="Arial" panose="020B0604020202020204" pitchFamily="34" charset="0"/>
                <a:cs typeface="Arial" panose="020B0604020202020204" pitchFamily="34" charset="0"/>
              </a:rPr>
              <a:t>Chemical silos</a:t>
            </a:r>
            <a:r>
              <a:rPr lang="en-US" sz="2000" dirty="0">
                <a:solidFill>
                  <a:srgbClr val="C00000"/>
                </a:solidFill>
                <a:latin typeface="Arial" panose="020B0604020202020204" pitchFamily="34" charset="0"/>
                <a:cs typeface="Arial" panose="020B0604020202020204" pitchFamily="34" charset="0"/>
              </a:rPr>
              <a:t> </a:t>
            </a:r>
            <a:r>
              <a:rPr lang="en-US" sz="2000" b="1" dirty="0">
                <a:solidFill>
                  <a:srgbClr val="C00000"/>
                </a:solidFill>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 $100-million Cambro Plastics plant, at Latham Lake Road and West Holt Street. Mebane’s police chief and fire marshal objected to site plan in proximity to railroad, new bypass, and residential streets. </a:t>
            </a:r>
            <a:r>
              <a:rPr lang="en-US" sz="2000" b="1" u="sng" dirty="0">
                <a:solidFill>
                  <a:srgbClr val="FF0000"/>
                </a:solidFill>
                <a:latin typeface="Arial" panose="020B0604020202020204" pitchFamily="34" charset="0"/>
                <a:cs typeface="Arial" panose="020B0604020202020204" pitchFamily="34" charset="0"/>
              </a:rPr>
              <a:t>No hazmat equipment / no training.</a:t>
            </a:r>
          </a:p>
        </p:txBody>
      </p:sp>
      <p:pic>
        <p:nvPicPr>
          <p:cNvPr id="5" name="Picture 4" descr="A picture containing grass, outdoor, building, street&#10;&#10;Description automatically generated">
            <a:extLst>
              <a:ext uri="{FF2B5EF4-FFF2-40B4-BE49-F238E27FC236}">
                <a16:creationId xmlns:a16="http://schemas.microsoft.com/office/drawing/2014/main" id="{5BB4C9A5-9779-4913-8FEB-9A2A358F1AFA}"/>
              </a:ext>
            </a:extLst>
          </p:cNvPr>
          <p:cNvPicPr>
            <a:picLocks noChangeAspect="1"/>
          </p:cNvPicPr>
          <p:nvPr/>
        </p:nvPicPr>
        <p:blipFill>
          <a:blip r:embed="rId3"/>
          <a:stretch>
            <a:fillRect/>
          </a:stretch>
        </p:blipFill>
        <p:spPr>
          <a:xfrm>
            <a:off x="1024128" y="1523852"/>
            <a:ext cx="10064767" cy="3195105"/>
          </a:xfrm>
          <a:prstGeom prst="rect">
            <a:avLst/>
          </a:prstGeom>
        </p:spPr>
      </p:pic>
    </p:spTree>
    <p:extLst>
      <p:ext uri="{BB962C8B-B14F-4D97-AF65-F5344CB8AC3E}">
        <p14:creationId xmlns:p14="http://schemas.microsoft.com/office/powerpoint/2010/main" val="192747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6B1D72C-9626-4433-96E6-AB1CC31B9248}"/>
              </a:ext>
            </a:extLst>
          </p:cNvPr>
          <p:cNvPicPr>
            <a:picLocks noGrp="1" noChangeAspect="1"/>
          </p:cNvPicPr>
          <p:nvPr>
            <p:ph idx="1"/>
          </p:nvPr>
        </p:nvPicPr>
        <p:blipFill>
          <a:blip r:embed="rId2"/>
          <a:stretch>
            <a:fillRect/>
          </a:stretch>
        </p:blipFill>
        <p:spPr>
          <a:xfrm>
            <a:off x="1024128" y="3432787"/>
            <a:ext cx="10038103" cy="2942071"/>
          </a:xfrm>
          <a:prstGeom prst="rect">
            <a:avLst/>
          </a:prstGeom>
        </p:spPr>
      </p:pic>
      <p:sp>
        <p:nvSpPr>
          <p:cNvPr id="6" name="Slide Number Placeholder 5">
            <a:extLst>
              <a:ext uri="{FF2B5EF4-FFF2-40B4-BE49-F238E27FC236}">
                <a16:creationId xmlns:a16="http://schemas.microsoft.com/office/drawing/2014/main" id="{E62079FE-81E5-4017-92BA-2F869C008AB9}"/>
              </a:ext>
            </a:extLst>
          </p:cNvPr>
          <p:cNvSpPr>
            <a:spLocks noGrp="1"/>
          </p:cNvSpPr>
          <p:nvPr>
            <p:ph type="sldNum" sz="quarter" idx="12"/>
          </p:nvPr>
        </p:nvSpPr>
        <p:spPr>
          <a:xfrm>
            <a:off x="10879505" y="5998464"/>
            <a:ext cx="593026" cy="274320"/>
          </a:xfrm>
        </p:spPr>
        <p:txBody>
          <a:bodyPr/>
          <a:lstStyle/>
          <a:p>
            <a:pPr algn="ctr"/>
            <a:fld id="{4FAB73BC-B049-4115-A692-8D63A059BFB8}" type="slidenum">
              <a:rPr lang="en-US" sz="1800" smtClean="0"/>
              <a:pPr algn="ctr"/>
              <a:t>16</a:t>
            </a:fld>
            <a:endParaRPr lang="en-US" sz="1800" dirty="0"/>
          </a:p>
        </p:txBody>
      </p:sp>
      <p:sp>
        <p:nvSpPr>
          <p:cNvPr id="8" name="Title 7">
            <a:extLst>
              <a:ext uri="{FF2B5EF4-FFF2-40B4-BE49-F238E27FC236}">
                <a16:creationId xmlns:a16="http://schemas.microsoft.com/office/drawing/2014/main" id="{376226BF-78C0-4BC6-93BD-2C687A4B9D1F}"/>
              </a:ext>
            </a:extLst>
          </p:cNvPr>
          <p:cNvSpPr>
            <a:spLocks noGrp="1"/>
          </p:cNvSpPr>
          <p:nvPr>
            <p:ph type="title"/>
          </p:nvPr>
        </p:nvSpPr>
        <p:spPr>
          <a:xfrm>
            <a:off x="1024128" y="585215"/>
            <a:ext cx="9720072" cy="1150987"/>
          </a:xfrm>
        </p:spPr>
        <p:txBody>
          <a:bodyPr>
            <a:normAutofit fontScale="90000"/>
          </a:bodyPr>
          <a:lstStyle/>
          <a:p>
            <a:pPr algn="ctr"/>
            <a:r>
              <a:rPr lang="en-US" sz="5400" u="sng" dirty="0">
                <a:solidFill>
                  <a:srgbClr val="0070C0"/>
                </a:solidFill>
              </a:rPr>
              <a:t>WERA: Right to basic Amenities &amp; 119-Bypass</a:t>
            </a:r>
            <a:br>
              <a:rPr lang="en-US" sz="5400" u="sng" dirty="0">
                <a:solidFill>
                  <a:srgbClr val="0070C0"/>
                </a:solidFill>
              </a:rPr>
            </a:br>
            <a:r>
              <a:rPr lang="en-US" sz="5400" u="sng" dirty="0">
                <a:solidFill>
                  <a:srgbClr val="0070C0"/>
                </a:solidFill>
              </a:rPr>
              <a:t>NEPA Environmental Impact Statement</a:t>
            </a:r>
            <a:endParaRPr lang="en-US" u="sng" dirty="0">
              <a:solidFill>
                <a:srgbClr val="0070C0"/>
              </a:solidFill>
            </a:endParaRPr>
          </a:p>
        </p:txBody>
      </p:sp>
      <p:sp>
        <p:nvSpPr>
          <p:cNvPr id="2" name="TextBox 1">
            <a:extLst>
              <a:ext uri="{FF2B5EF4-FFF2-40B4-BE49-F238E27FC236}">
                <a16:creationId xmlns:a16="http://schemas.microsoft.com/office/drawing/2014/main" id="{14A51462-365A-478B-94A8-4E902DEFAE76}"/>
              </a:ext>
            </a:extLst>
          </p:cNvPr>
          <p:cNvSpPr txBox="1"/>
          <p:nvPr/>
        </p:nvSpPr>
        <p:spPr>
          <a:xfrm>
            <a:off x="928751" y="1859341"/>
            <a:ext cx="10185722" cy="1938992"/>
          </a:xfrm>
          <a:prstGeom prst="rect">
            <a:avLst/>
          </a:prstGeom>
          <a:noFill/>
        </p:spPr>
        <p:txBody>
          <a:bodyPr wrap="square" rtlCol="0">
            <a:spAutoFit/>
          </a:bodyPr>
          <a:lstStyle/>
          <a:p>
            <a:pPr algn="ctr"/>
            <a:r>
              <a:rPr lang="en-US" sz="2400" b="1" u="sng" dirty="0">
                <a:latin typeface="Arial" panose="020B0604020202020204" pitchFamily="34" charset="0"/>
                <a:cs typeface="Arial" panose="020B0604020202020204" pitchFamily="34" charset="0"/>
              </a:rPr>
              <a:t>Access to Title VI of the Civil Rights Act of 1964, Right to Basic Amenities, and accurate Environment Impact Statements do not come easy for African American and Native American homes, churches, small businesses, cemeteries, or centuries old indigenous burial and sacred grounds. </a:t>
            </a:r>
          </a:p>
        </p:txBody>
      </p:sp>
      <p:sp>
        <p:nvSpPr>
          <p:cNvPr id="5" name="Rectangle 4">
            <a:extLst>
              <a:ext uri="{FF2B5EF4-FFF2-40B4-BE49-F238E27FC236}">
                <a16:creationId xmlns:a16="http://schemas.microsoft.com/office/drawing/2014/main" id="{8A24A150-F6D1-4DC8-B96E-6862C0E84A92}"/>
              </a:ext>
            </a:extLst>
          </p:cNvPr>
          <p:cNvSpPr/>
          <p:nvPr/>
        </p:nvSpPr>
        <p:spPr>
          <a:xfrm>
            <a:off x="5049347" y="4071629"/>
            <a:ext cx="2441694" cy="646331"/>
          </a:xfrm>
          <a:prstGeom prst="rect">
            <a:avLst/>
          </a:prstGeom>
        </p:spPr>
        <p:txBody>
          <a:bodyPr wrap="none" anchor="t">
            <a:spAutoFit/>
          </a:bodyPr>
          <a:lstStyle/>
          <a:p>
            <a:r>
              <a:rPr lang="en-US" sz="3600" b="1" u="sng" dirty="0">
                <a:solidFill>
                  <a:srgbClr val="0070C0"/>
                </a:solidFill>
                <a:latin typeface="Arial"/>
                <a:cs typeface="Arial"/>
              </a:rPr>
              <a:t>Questions</a:t>
            </a:r>
          </a:p>
        </p:txBody>
      </p:sp>
      <p:sp>
        <p:nvSpPr>
          <p:cNvPr id="7" name="TextBox 6">
            <a:extLst>
              <a:ext uri="{FF2B5EF4-FFF2-40B4-BE49-F238E27FC236}">
                <a16:creationId xmlns:a16="http://schemas.microsoft.com/office/drawing/2014/main" id="{36B5211B-E682-4FF2-9622-97A585437A63}"/>
              </a:ext>
            </a:extLst>
          </p:cNvPr>
          <p:cNvSpPr txBox="1"/>
          <p:nvPr/>
        </p:nvSpPr>
        <p:spPr>
          <a:xfrm>
            <a:off x="1796188" y="5181517"/>
            <a:ext cx="8948012" cy="954107"/>
          </a:xfrm>
          <a:prstGeom prst="rect">
            <a:avLst/>
          </a:prstGeom>
          <a:noFill/>
        </p:spPr>
        <p:txBody>
          <a:bodyPr wrap="square" rtlCol="0" anchor="t">
            <a:spAutoFit/>
          </a:bodyPr>
          <a:lstStyle/>
          <a:p>
            <a:pPr algn="ctr"/>
            <a:r>
              <a:rPr lang="en-US" sz="2800" dirty="0">
                <a:latin typeface="Arial Black"/>
              </a:rPr>
              <a:t>Thank You!!!</a:t>
            </a:r>
          </a:p>
          <a:p>
            <a:pPr algn="ctr"/>
            <a:r>
              <a:rPr lang="en-US" sz="2800" dirty="0">
                <a:latin typeface="Arial Black" panose="020B0A04020102020204" pitchFamily="34" charset="0"/>
              </a:rPr>
              <a:t>“Connect the Dots…in Old South Culture”</a:t>
            </a:r>
          </a:p>
        </p:txBody>
      </p:sp>
    </p:spTree>
    <p:extLst>
      <p:ext uri="{BB962C8B-B14F-4D97-AF65-F5344CB8AC3E}">
        <p14:creationId xmlns:p14="http://schemas.microsoft.com/office/powerpoint/2010/main" val="1558991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61EAB5F-88FC-4FAE-AE3C-037A3C365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44C90D-2A62-4985-9618-3460247437B1}">
  <ds:schemaRefs>
    <ds:schemaRef ds:uri="http://schemas.microsoft.com/sharepoint/v3/contenttype/forms"/>
  </ds:schemaRefs>
</ds:datastoreItem>
</file>

<file path=customXml/itemProps3.xml><?xml version="1.0" encoding="utf-8"?>
<ds:datastoreItem xmlns:ds="http://schemas.openxmlformats.org/officeDocument/2006/customXml" ds:itemID="{788A2F88-55C5-4ED1-9541-807C65424763}">
  <ds:schemaRefs>
    <ds:schemaRef ds:uri="http://www.w3.org/XML/1998/namespace"/>
    <ds:schemaRef ds:uri="http://schemas.microsoft.com/office/infopath/2007/PartnerControls"/>
    <ds:schemaRef ds:uri="71af3243-3dd4-4a8d-8c0d-dd76da1f02a5"/>
    <ds:schemaRef ds:uri="http://schemas.microsoft.com/office/2006/documentManagement/types"/>
    <ds:schemaRef ds:uri="http://schemas.openxmlformats.org/package/2006/metadata/core-properties"/>
    <ds:schemaRef ds:uri="http://purl.org/dc/dcmitype/"/>
    <ds:schemaRef ds:uri="http://schemas.microsoft.com/office/2006/metadata/properties"/>
    <ds:schemaRef ds:uri="16c05727-aa75-4e4a-9b5f-8a80a1165891"/>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1624</Words>
  <Application>Microsoft Office PowerPoint</Application>
  <PresentationFormat>Widescreen</PresentationFormat>
  <Paragraphs>80</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Tw Cen MT</vt:lpstr>
      <vt:lpstr>Tw Cen MT Condensed</vt:lpstr>
      <vt:lpstr>Wingdings 3</vt:lpstr>
      <vt:lpstr>Integral</vt:lpstr>
      <vt:lpstr>WERA: Right to basic Amenities &amp; 119-Bypass NEPA Environmental Impact Statement (EIS)</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lpstr>WERA: Right to basic Amenities &amp; 119-Bypass NEPA Environmental Impact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WERA: Right to basic Amenities &amp; 119-Bypass NEPA Environmental Impact Statement</dc:title>
  <dc:creator/>
  <cp:lastModifiedBy/>
  <cp:revision>191</cp:revision>
  <dcterms:created xsi:type="dcterms:W3CDTF">2020-01-29T21:22:13Z</dcterms:created>
  <dcterms:modified xsi:type="dcterms:W3CDTF">2021-07-14T16:19:15Z</dcterms:modified>
</cp:coreProperties>
</file>